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8.svg" ContentType="image/svg+xml"/>
  <Override PartName="/ppt/media/image19.svg" ContentType="image/svg+xml"/>
  <Override PartName="/ppt/media/image2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3"/>
    <p:sldId id="276" r:id="rId4"/>
    <p:sldId id="925" r:id="rId5"/>
    <p:sldId id="1124" r:id="rId6"/>
    <p:sldId id="1239" r:id="rId7"/>
    <p:sldId id="1240" r:id="rId8"/>
    <p:sldId id="979" r:id="rId9"/>
    <p:sldId id="980" r:id="rId10"/>
    <p:sldId id="1241" r:id="rId11"/>
    <p:sldId id="1242" r:id="rId12"/>
    <p:sldId id="1245" r:id="rId13"/>
    <p:sldId id="1244" r:id="rId14"/>
    <p:sldId id="1246" r:id="rId15"/>
    <p:sldId id="1247" r:id="rId16"/>
    <p:sldId id="1248" r:id="rId17"/>
    <p:sldId id="1250" r:id="rId18"/>
    <p:sldId id="1249" r:id="rId19"/>
    <p:sldId id="1251" r:id="rId20"/>
    <p:sldId id="1252" r:id="rId21"/>
    <p:sldId id="1253" r:id="rId22"/>
    <p:sldId id="1254" r:id="rId23"/>
    <p:sldId id="1255" r:id="rId24"/>
    <p:sldId id="1256" r:id="rId25"/>
    <p:sldId id="1257" r:id="rId26"/>
    <p:sldId id="1258" r:id="rId27"/>
    <p:sldId id="1259" r:id="rId28"/>
    <p:sldId id="1260" r:id="rId29"/>
    <p:sldId id="1261" r:id="rId30"/>
    <p:sldId id="1262" r:id="rId31"/>
    <p:sldId id="1263" r:id="rId32"/>
    <p:sldId id="1264" r:id="rId33"/>
    <p:sldId id="1265" r:id="rId34"/>
    <p:sldId id="1266" r:id="rId35"/>
    <p:sldId id="1268" r:id="rId36"/>
    <p:sldId id="1269" r:id="rId37"/>
    <p:sldId id="1270" r:id="rId38"/>
    <p:sldId id="1271" r:id="rId39"/>
    <p:sldId id="1267" r:id="rId40"/>
    <p:sldId id="1272" r:id="rId41"/>
    <p:sldId id="1273" r:id="rId42"/>
    <p:sldId id="1274" r:id="rId43"/>
    <p:sldId id="1275" r:id="rId44"/>
    <p:sldId id="1276" r:id="rId45"/>
    <p:sldId id="1277" r:id="rId46"/>
    <p:sldId id="1278" r:id="rId47"/>
    <p:sldId id="1279" r:id="rId48"/>
    <p:sldId id="1280" r:id="rId49"/>
    <p:sldId id="1281" r:id="rId50"/>
    <p:sldId id="1282" r:id="rId51"/>
    <p:sldId id="1283" r:id="rId52"/>
    <p:sldId id="1284" r:id="rId53"/>
    <p:sldId id="1285" r:id="rId54"/>
    <p:sldId id="343" r:id="rId55"/>
    <p:sldId id="344"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4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FDF731"/>
    <a:srgbClr val="7F8022"/>
    <a:srgbClr val="A00AE6"/>
    <a:srgbClr val="0B0BE5"/>
    <a:srgbClr val="9CC2F0"/>
    <a:srgbClr val="4FFF5B"/>
    <a:srgbClr val="5AFAED"/>
    <a:srgbClr val="6FA3E9"/>
    <a:srgbClr val="FF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656"/>
        <p:guide pos="412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419.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2.vml.rels><?xml version="1.0" encoding="UTF-8" standalone="yes"?>
<Relationships xmlns="http://schemas.openxmlformats.org/package/2006/relationships"><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9.wmf"/><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86.wmf"/><Relationship Id="rId8" Type="http://schemas.openxmlformats.org/officeDocument/2006/relationships/image" Target="../media/image85.wmf"/><Relationship Id="rId7" Type="http://schemas.openxmlformats.org/officeDocument/2006/relationships/image" Target="../media/image84.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7.xml"/><Relationship Id="rId6" Type="http://schemas.openxmlformats.org/officeDocument/2006/relationships/image" Target="../media/image14.png"/><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7.xml"/><Relationship Id="rId6" Type="http://schemas.openxmlformats.org/officeDocument/2006/relationships/image" Target="../media/image15.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19.sv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3" Type="http://schemas.openxmlformats.org/officeDocument/2006/relationships/slideLayout" Target="../slideLayouts/slideLayout1.xml"/><Relationship Id="rId12" Type="http://schemas.openxmlformats.org/officeDocument/2006/relationships/tags" Target="../tags/tag122.xml"/><Relationship Id="rId11" Type="http://schemas.openxmlformats.org/officeDocument/2006/relationships/image" Target="../media/image21.svg"/><Relationship Id="rId10" Type="http://schemas.openxmlformats.org/officeDocument/2006/relationships/image" Target="../media/image2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33.xml"/><Relationship Id="rId6" Type="http://schemas.openxmlformats.org/officeDocument/2006/relationships/image" Target="../media/image22.png"/><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23.png"/><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24.png"/><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1" Type="http://schemas.openxmlformats.org/officeDocument/2006/relationships/slideLayout" Target="../slideLayouts/slideLayout1.xml"/><Relationship Id="rId10" Type="http://schemas.openxmlformats.org/officeDocument/2006/relationships/tags" Target="../tags/tag15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2" Type="http://schemas.openxmlformats.org/officeDocument/2006/relationships/slideLayout" Target="../slideLayouts/slideLayout1.xml"/><Relationship Id="rId11" Type="http://schemas.openxmlformats.org/officeDocument/2006/relationships/tags" Target="../tags/tag170.xml"/><Relationship Id="rId10" Type="http://schemas.openxmlformats.org/officeDocument/2006/relationships/image" Target="../media/image28.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0.xml"/><Relationship Id="rId6" Type="http://schemas.openxmlformats.org/officeDocument/2006/relationships/image" Target="../media/image32.png"/><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tags" Target="../tags/tag192.xml"/><Relationship Id="rId7" Type="http://schemas.openxmlformats.org/officeDocument/2006/relationships/image" Target="../media/image33.png"/><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7" Type="http://schemas.openxmlformats.org/officeDocument/2006/relationships/slideLayout" Target="../slideLayouts/slideLayout1.xml"/><Relationship Id="rId16" Type="http://schemas.openxmlformats.org/officeDocument/2006/relationships/tags" Target="../tags/tag196.xml"/><Relationship Id="rId15" Type="http://schemas.openxmlformats.org/officeDocument/2006/relationships/image" Target="../media/image37.png"/><Relationship Id="rId14" Type="http://schemas.openxmlformats.org/officeDocument/2006/relationships/tags" Target="../tags/tag195.xml"/><Relationship Id="rId13" Type="http://schemas.openxmlformats.org/officeDocument/2006/relationships/image" Target="../media/image36.png"/><Relationship Id="rId12" Type="http://schemas.openxmlformats.org/officeDocument/2006/relationships/tags" Target="../tags/tag194.xml"/><Relationship Id="rId11" Type="http://schemas.openxmlformats.org/officeDocument/2006/relationships/image" Target="../media/image35.png"/><Relationship Id="rId10" Type="http://schemas.openxmlformats.org/officeDocument/2006/relationships/tags" Target="../tags/tag193.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02.xml"/><Relationship Id="rId7" Type="http://schemas.openxmlformats.org/officeDocument/2006/relationships/image" Target="../media/image38.png"/><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bin"/><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5" Type="http://schemas.openxmlformats.org/officeDocument/2006/relationships/vmlDrawing" Target="../drawings/vmlDrawing1.vml"/><Relationship Id="rId14" Type="http://schemas.openxmlformats.org/officeDocument/2006/relationships/slideLayout" Target="../slideLayouts/slideLayout1.xml"/><Relationship Id="rId13" Type="http://schemas.openxmlformats.org/officeDocument/2006/relationships/tags" Target="../tags/tag211.xml"/><Relationship Id="rId12" Type="http://schemas.openxmlformats.org/officeDocument/2006/relationships/image" Target="../media/image40.png"/><Relationship Id="rId11" Type="http://schemas.openxmlformats.org/officeDocument/2006/relationships/tags" Target="../tags/tag210.xml"/><Relationship Id="rId10" Type="http://schemas.openxmlformats.org/officeDocument/2006/relationships/image" Target="../media/image39.wmf"/><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8" Type="http://schemas.openxmlformats.org/officeDocument/2006/relationships/vmlDrawing" Target="../drawings/vmlDrawing2.vml"/><Relationship Id="rId17" Type="http://schemas.openxmlformats.org/officeDocument/2006/relationships/slideLayout" Target="../slideLayouts/slideLayout1.xml"/><Relationship Id="rId16" Type="http://schemas.openxmlformats.org/officeDocument/2006/relationships/tags" Target="../tags/tag221.xml"/><Relationship Id="rId15" Type="http://schemas.openxmlformats.org/officeDocument/2006/relationships/image" Target="../media/image42.png"/><Relationship Id="rId14" Type="http://schemas.openxmlformats.org/officeDocument/2006/relationships/tags" Target="../tags/tag220.xml"/><Relationship Id="rId13" Type="http://schemas.openxmlformats.org/officeDocument/2006/relationships/image" Target="../media/image41.wmf"/><Relationship Id="rId12" Type="http://schemas.openxmlformats.org/officeDocument/2006/relationships/oleObject" Target="../embeddings/oleObject3.bin"/><Relationship Id="rId11" Type="http://schemas.openxmlformats.org/officeDocument/2006/relationships/tags" Target="../tags/tag219.xml"/><Relationship Id="rId10" Type="http://schemas.openxmlformats.org/officeDocument/2006/relationships/image" Target="../media/image39.wmf"/><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3" Type="http://schemas.openxmlformats.org/officeDocument/2006/relationships/slideLayout" Target="../slideLayouts/slideLayout1.xml"/><Relationship Id="rId12" Type="http://schemas.openxmlformats.org/officeDocument/2006/relationships/tags" Target="../tags/tag230.xml"/><Relationship Id="rId11" Type="http://schemas.openxmlformats.org/officeDocument/2006/relationships/image" Target="../media/image44.png"/><Relationship Id="rId10" Type="http://schemas.openxmlformats.org/officeDocument/2006/relationships/tags" Target="../tags/tag229.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4.xml"/><Relationship Id="rId5" Type="http://schemas.openxmlformats.org/officeDocument/2006/relationships/image" Target="../media/image5.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1" Type="http://schemas.openxmlformats.org/officeDocument/2006/relationships/slideLayout" Target="../slideLayouts/slideLayout1.xml"/><Relationship Id="rId10" Type="http://schemas.openxmlformats.org/officeDocument/2006/relationships/tags" Target="../tags/tag238.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1" Type="http://schemas.openxmlformats.org/officeDocument/2006/relationships/slideLayout" Target="../slideLayouts/slideLayout1.xml"/><Relationship Id="rId10" Type="http://schemas.openxmlformats.org/officeDocument/2006/relationships/tags" Target="../tags/tag246.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4.bin"/><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4" Type="http://schemas.openxmlformats.org/officeDocument/2006/relationships/vmlDrawing" Target="../drawings/vmlDrawing3.vml"/><Relationship Id="rId13" Type="http://schemas.openxmlformats.org/officeDocument/2006/relationships/slideLayout" Target="../slideLayouts/slideLayout1.xml"/><Relationship Id="rId12" Type="http://schemas.openxmlformats.org/officeDocument/2006/relationships/tags" Target="../tags/tag254.xml"/><Relationship Id="rId11" Type="http://schemas.openxmlformats.org/officeDocument/2006/relationships/image" Target="../media/image48.png"/><Relationship Id="rId10" Type="http://schemas.openxmlformats.org/officeDocument/2006/relationships/tags" Target="../tags/tag253.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4" Type="http://schemas.openxmlformats.org/officeDocument/2006/relationships/vmlDrawing" Target="../drawings/vmlDrawing4.vml"/><Relationship Id="rId23" Type="http://schemas.openxmlformats.org/officeDocument/2006/relationships/slideLayout" Target="../slideLayouts/slideLayout1.xml"/><Relationship Id="rId22" Type="http://schemas.openxmlformats.org/officeDocument/2006/relationships/tags" Target="../tags/tag266.xml"/><Relationship Id="rId21" Type="http://schemas.openxmlformats.org/officeDocument/2006/relationships/image" Target="../media/image53.wmf"/><Relationship Id="rId20" Type="http://schemas.openxmlformats.org/officeDocument/2006/relationships/oleObject" Target="../embeddings/oleObject8.bin"/><Relationship Id="rId2" Type="http://schemas.openxmlformats.org/officeDocument/2006/relationships/tags" Target="../tags/tag255.xml"/><Relationship Id="rId19" Type="http://schemas.openxmlformats.org/officeDocument/2006/relationships/tags" Target="../tags/tag265.xml"/><Relationship Id="rId18" Type="http://schemas.openxmlformats.org/officeDocument/2006/relationships/image" Target="../media/image52.wmf"/><Relationship Id="rId17" Type="http://schemas.openxmlformats.org/officeDocument/2006/relationships/oleObject" Target="../embeddings/oleObject7.bin"/><Relationship Id="rId16" Type="http://schemas.openxmlformats.org/officeDocument/2006/relationships/tags" Target="../tags/tag264.xml"/><Relationship Id="rId15" Type="http://schemas.openxmlformats.org/officeDocument/2006/relationships/image" Target="../media/image51.wmf"/><Relationship Id="rId14" Type="http://schemas.openxmlformats.org/officeDocument/2006/relationships/oleObject" Target="../embeddings/oleObject6.bin"/><Relationship Id="rId13" Type="http://schemas.openxmlformats.org/officeDocument/2006/relationships/tags" Target="../tags/tag263.xml"/><Relationship Id="rId12" Type="http://schemas.openxmlformats.org/officeDocument/2006/relationships/image" Target="../media/image50.wmf"/><Relationship Id="rId11" Type="http://schemas.openxmlformats.org/officeDocument/2006/relationships/oleObject" Target="../embeddings/oleObject5.bin"/><Relationship Id="rId10" Type="http://schemas.openxmlformats.org/officeDocument/2006/relationships/tags" Target="../tags/tag262.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image" Target="../media/image54.png"/><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0" Type="http://schemas.openxmlformats.org/officeDocument/2006/relationships/vmlDrawing" Target="../drawings/vmlDrawing5.vml"/><Relationship Id="rId2" Type="http://schemas.openxmlformats.org/officeDocument/2006/relationships/tags" Target="../tags/tag267.xml"/><Relationship Id="rId19" Type="http://schemas.openxmlformats.org/officeDocument/2006/relationships/slideLayout" Target="../slideLayouts/slideLayout1.xml"/><Relationship Id="rId18" Type="http://schemas.openxmlformats.org/officeDocument/2006/relationships/tags" Target="../tags/tag277.xml"/><Relationship Id="rId17" Type="http://schemas.openxmlformats.org/officeDocument/2006/relationships/image" Target="../media/image58.wmf"/><Relationship Id="rId16" Type="http://schemas.openxmlformats.org/officeDocument/2006/relationships/oleObject" Target="../embeddings/oleObject9.bin"/><Relationship Id="rId15" Type="http://schemas.openxmlformats.org/officeDocument/2006/relationships/tags" Target="../tags/tag276.xml"/><Relationship Id="rId14" Type="http://schemas.openxmlformats.org/officeDocument/2006/relationships/image" Target="../media/image57.png"/><Relationship Id="rId13" Type="http://schemas.openxmlformats.org/officeDocument/2006/relationships/tags" Target="../tags/tag275.xml"/><Relationship Id="rId12" Type="http://schemas.openxmlformats.org/officeDocument/2006/relationships/image" Target="../media/image56.png"/><Relationship Id="rId11" Type="http://schemas.openxmlformats.org/officeDocument/2006/relationships/tags" Target="../tags/tag274.xml"/><Relationship Id="rId10" Type="http://schemas.openxmlformats.org/officeDocument/2006/relationships/image" Target="../media/image55.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89.xml"/><Relationship Id="rId7" Type="http://schemas.openxmlformats.org/officeDocument/2006/relationships/image" Target="../media/image59.png"/><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301.xml"/><Relationship Id="rId7" Type="http://schemas.openxmlformats.org/officeDocument/2006/relationships/image" Target="../media/image60.png"/><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5" Type="http://schemas.openxmlformats.org/officeDocument/2006/relationships/slideLayout" Target="../slideLayouts/slideLayout1.xml"/><Relationship Id="rId14" Type="http://schemas.openxmlformats.org/officeDocument/2006/relationships/tags" Target="../tags/tag304.xml"/><Relationship Id="rId13" Type="http://schemas.openxmlformats.org/officeDocument/2006/relationships/image" Target="../media/image63.png"/><Relationship Id="rId12" Type="http://schemas.openxmlformats.org/officeDocument/2006/relationships/tags" Target="../tags/tag303.xml"/><Relationship Id="rId11" Type="http://schemas.openxmlformats.org/officeDocument/2006/relationships/image" Target="../media/image62.png"/><Relationship Id="rId10" Type="http://schemas.openxmlformats.org/officeDocument/2006/relationships/tags" Target="../tags/tag302.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tags" Target="../tags/tag310.xml"/><Relationship Id="rId7" Type="http://schemas.openxmlformats.org/officeDocument/2006/relationships/image" Target="../media/image64.png"/><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3" Type="http://schemas.openxmlformats.org/officeDocument/2006/relationships/vmlDrawing" Target="../drawings/vmlDrawing6.vml"/><Relationship Id="rId22" Type="http://schemas.openxmlformats.org/officeDocument/2006/relationships/slideLayout" Target="../slideLayouts/slideLayout1.xml"/><Relationship Id="rId21" Type="http://schemas.openxmlformats.org/officeDocument/2006/relationships/tags" Target="../tags/tag313.xml"/><Relationship Id="rId20" Type="http://schemas.openxmlformats.org/officeDocument/2006/relationships/image" Target="../media/image69.wmf"/><Relationship Id="rId2" Type="http://schemas.openxmlformats.org/officeDocument/2006/relationships/tags" Target="../tags/tag305.xml"/><Relationship Id="rId19" Type="http://schemas.openxmlformats.org/officeDocument/2006/relationships/oleObject" Target="../embeddings/oleObject14.bin"/><Relationship Id="rId18" Type="http://schemas.openxmlformats.org/officeDocument/2006/relationships/tags" Target="../tags/tag312.xml"/><Relationship Id="rId17" Type="http://schemas.openxmlformats.org/officeDocument/2006/relationships/image" Target="../media/image68.wmf"/><Relationship Id="rId16" Type="http://schemas.openxmlformats.org/officeDocument/2006/relationships/oleObject" Target="../embeddings/oleObject13.bin"/><Relationship Id="rId15" Type="http://schemas.openxmlformats.org/officeDocument/2006/relationships/image" Target="../media/image67.wmf"/><Relationship Id="rId14" Type="http://schemas.openxmlformats.org/officeDocument/2006/relationships/oleObject" Target="../embeddings/oleObject12.bin"/><Relationship Id="rId13" Type="http://schemas.openxmlformats.org/officeDocument/2006/relationships/tags" Target="../tags/tag311.xml"/><Relationship Id="rId12" Type="http://schemas.openxmlformats.org/officeDocument/2006/relationships/image" Target="../media/image66.wmf"/><Relationship Id="rId11" Type="http://schemas.openxmlformats.org/officeDocument/2006/relationships/oleObject" Target="../embeddings/oleObject11.bin"/><Relationship Id="rId10" Type="http://schemas.openxmlformats.org/officeDocument/2006/relationships/image" Target="../media/image65.wmf"/><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8.xml"/><Relationship Id="rId5" Type="http://schemas.openxmlformats.org/officeDocument/2006/relationships/image" Target="../media/image6.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tags" Target="../tags/tag319.xml"/><Relationship Id="rId7" Type="http://schemas.openxmlformats.org/officeDocument/2006/relationships/image" Target="../media/image70.png"/><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1" Type="http://schemas.openxmlformats.org/officeDocument/2006/relationships/slideLayout" Target="../slideLayouts/slideLayout1.xml"/><Relationship Id="rId10" Type="http://schemas.openxmlformats.org/officeDocument/2006/relationships/tags" Target="../tags/tag320.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26.xml"/><Relationship Id="rId7" Type="http://schemas.openxmlformats.org/officeDocument/2006/relationships/image" Target="../media/image72.png"/><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tags" Target="../tags/tag343.xml"/><Relationship Id="rId7" Type="http://schemas.openxmlformats.org/officeDocument/2006/relationships/image" Target="../media/image73.png"/><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3" Type="http://schemas.openxmlformats.org/officeDocument/2006/relationships/vmlDrawing" Target="../drawings/vmlDrawing7.vml"/><Relationship Id="rId12" Type="http://schemas.openxmlformats.org/officeDocument/2006/relationships/slideLayout" Target="../slideLayouts/slideLayout1.xml"/><Relationship Id="rId11" Type="http://schemas.openxmlformats.org/officeDocument/2006/relationships/tags" Target="../tags/tag344.xml"/><Relationship Id="rId10" Type="http://schemas.openxmlformats.org/officeDocument/2006/relationships/image" Target="../media/image74.wmf"/><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9" Type="http://schemas.openxmlformats.org/officeDocument/2006/relationships/image" Target="../media/image75.wmf"/><Relationship Id="rId8" Type="http://schemas.openxmlformats.org/officeDocument/2006/relationships/oleObject" Target="../embeddings/oleObject16.bin"/><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9" Type="http://schemas.openxmlformats.org/officeDocument/2006/relationships/vmlDrawing" Target="../drawings/vmlDrawing8.vml"/><Relationship Id="rId18" Type="http://schemas.openxmlformats.org/officeDocument/2006/relationships/slideLayout" Target="../slideLayouts/slideLayout1.xml"/><Relationship Id="rId17" Type="http://schemas.openxmlformats.org/officeDocument/2006/relationships/tags" Target="../tags/tag355.xml"/><Relationship Id="rId16" Type="http://schemas.openxmlformats.org/officeDocument/2006/relationships/image" Target="../media/image77.png"/><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image" Target="../media/image76.wmf"/><Relationship Id="rId11" Type="http://schemas.openxmlformats.org/officeDocument/2006/relationships/oleObject" Target="../embeddings/oleObject17.bin"/><Relationship Id="rId10" Type="http://schemas.openxmlformats.org/officeDocument/2006/relationships/tags" Target="../tags/tag35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oleObject" Target="../embeddings/oleObject18.bin"/><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0" Type="http://schemas.openxmlformats.org/officeDocument/2006/relationships/vmlDrawing" Target="../drawings/vmlDrawing9.vml"/><Relationship Id="rId4" Type="http://schemas.openxmlformats.org/officeDocument/2006/relationships/tags" Target="../tags/tag358.xml"/><Relationship Id="rId39" Type="http://schemas.openxmlformats.org/officeDocument/2006/relationships/slideLayout" Target="../slideLayouts/slideLayout1.xml"/><Relationship Id="rId38" Type="http://schemas.openxmlformats.org/officeDocument/2006/relationships/tags" Target="../tags/tag365.xml"/><Relationship Id="rId37" Type="http://schemas.openxmlformats.org/officeDocument/2006/relationships/image" Target="../media/image86.wmf"/><Relationship Id="rId36" Type="http://schemas.openxmlformats.org/officeDocument/2006/relationships/oleObject" Target="../embeddings/oleObject35.bin"/><Relationship Id="rId35" Type="http://schemas.openxmlformats.org/officeDocument/2006/relationships/oleObject" Target="../embeddings/oleObject34.bin"/><Relationship Id="rId34" Type="http://schemas.openxmlformats.org/officeDocument/2006/relationships/oleObject" Target="../embeddings/oleObject33.bin"/><Relationship Id="rId33" Type="http://schemas.openxmlformats.org/officeDocument/2006/relationships/image" Target="../media/image85.wmf"/><Relationship Id="rId32" Type="http://schemas.openxmlformats.org/officeDocument/2006/relationships/oleObject" Target="../embeddings/oleObject32.bin"/><Relationship Id="rId31" Type="http://schemas.openxmlformats.org/officeDocument/2006/relationships/oleObject" Target="../embeddings/oleObject31.bin"/><Relationship Id="rId30" Type="http://schemas.openxmlformats.org/officeDocument/2006/relationships/tags" Target="../tags/tag364.xml"/><Relationship Id="rId3" Type="http://schemas.openxmlformats.org/officeDocument/2006/relationships/tags" Target="../tags/tag357.xml"/><Relationship Id="rId29" Type="http://schemas.openxmlformats.org/officeDocument/2006/relationships/image" Target="../media/image84.wmf"/><Relationship Id="rId28" Type="http://schemas.openxmlformats.org/officeDocument/2006/relationships/oleObject" Target="../embeddings/oleObject30.bin"/><Relationship Id="rId27" Type="http://schemas.openxmlformats.org/officeDocument/2006/relationships/tags" Target="../tags/tag363.xml"/><Relationship Id="rId26" Type="http://schemas.openxmlformats.org/officeDocument/2006/relationships/oleObject" Target="../embeddings/oleObject29.bin"/><Relationship Id="rId25" Type="http://schemas.openxmlformats.org/officeDocument/2006/relationships/oleObject" Target="../embeddings/oleObject28.bin"/><Relationship Id="rId24" Type="http://schemas.openxmlformats.org/officeDocument/2006/relationships/image" Target="../media/image83.wmf"/><Relationship Id="rId23" Type="http://schemas.openxmlformats.org/officeDocument/2006/relationships/oleObject" Target="../embeddings/oleObject27.bin"/><Relationship Id="rId22" Type="http://schemas.openxmlformats.org/officeDocument/2006/relationships/oleObject" Target="../embeddings/oleObject26.bin"/><Relationship Id="rId21" Type="http://schemas.openxmlformats.org/officeDocument/2006/relationships/oleObject" Target="../embeddings/oleObject25.bin"/><Relationship Id="rId20" Type="http://schemas.openxmlformats.org/officeDocument/2006/relationships/oleObject" Target="../embeddings/oleObject24.bin"/><Relationship Id="rId2" Type="http://schemas.openxmlformats.org/officeDocument/2006/relationships/tags" Target="../tags/tag356.xml"/><Relationship Id="rId19" Type="http://schemas.openxmlformats.org/officeDocument/2006/relationships/oleObject" Target="../embeddings/oleObject23.bin"/><Relationship Id="rId18" Type="http://schemas.openxmlformats.org/officeDocument/2006/relationships/image" Target="../media/image82.wmf"/><Relationship Id="rId17" Type="http://schemas.openxmlformats.org/officeDocument/2006/relationships/oleObject" Target="../embeddings/oleObject22.bin"/><Relationship Id="rId16" Type="http://schemas.openxmlformats.org/officeDocument/2006/relationships/image" Target="../media/image81.wmf"/><Relationship Id="rId15" Type="http://schemas.openxmlformats.org/officeDocument/2006/relationships/oleObject" Target="../embeddings/oleObject21.bin"/><Relationship Id="rId14" Type="http://schemas.openxmlformats.org/officeDocument/2006/relationships/image" Target="../media/image80.wmf"/><Relationship Id="rId13" Type="http://schemas.openxmlformats.org/officeDocument/2006/relationships/oleObject" Target="../embeddings/oleObject20.bin"/><Relationship Id="rId12" Type="http://schemas.openxmlformats.org/officeDocument/2006/relationships/image" Target="../media/image79.wmf"/><Relationship Id="rId11" Type="http://schemas.openxmlformats.org/officeDocument/2006/relationships/oleObject" Target="../embeddings/oleObject19.bin"/><Relationship Id="rId10" Type="http://schemas.openxmlformats.org/officeDocument/2006/relationships/tags" Target="../tags/tag362.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9" Type="http://schemas.openxmlformats.org/officeDocument/2006/relationships/image" Target="../media/image87.wmf"/><Relationship Id="rId8" Type="http://schemas.openxmlformats.org/officeDocument/2006/relationships/oleObject" Target="../embeddings/oleObject36.bin"/><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5" Type="http://schemas.openxmlformats.org/officeDocument/2006/relationships/vmlDrawing" Target="../drawings/vmlDrawing10.vml"/><Relationship Id="rId14" Type="http://schemas.openxmlformats.org/officeDocument/2006/relationships/slideLayout" Target="../slideLayouts/slideLayout1.xml"/><Relationship Id="rId13" Type="http://schemas.openxmlformats.org/officeDocument/2006/relationships/tags" Target="../tags/tag373.xml"/><Relationship Id="rId12" Type="http://schemas.openxmlformats.org/officeDocument/2006/relationships/image" Target="../media/image88.wmf"/><Relationship Id="rId11" Type="http://schemas.openxmlformats.org/officeDocument/2006/relationships/oleObject" Target="../embeddings/oleObject37.bin"/><Relationship Id="rId10" Type="http://schemas.openxmlformats.org/officeDocument/2006/relationships/tags" Target="../tags/tag372.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38.bin"/><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8" Type="http://schemas.openxmlformats.org/officeDocument/2006/relationships/vmlDrawing" Target="../drawings/vmlDrawing11.vml"/><Relationship Id="rId17" Type="http://schemas.openxmlformats.org/officeDocument/2006/relationships/slideLayout" Target="../slideLayouts/slideLayout1.xml"/><Relationship Id="rId16" Type="http://schemas.openxmlformats.org/officeDocument/2006/relationships/tags" Target="../tags/tag382.xml"/><Relationship Id="rId15" Type="http://schemas.openxmlformats.org/officeDocument/2006/relationships/image" Target="../media/image91.wmf"/><Relationship Id="rId14" Type="http://schemas.openxmlformats.org/officeDocument/2006/relationships/oleObject" Target="../embeddings/oleObject40.bin"/><Relationship Id="rId13" Type="http://schemas.openxmlformats.org/officeDocument/2006/relationships/tags" Target="../tags/tag381.xml"/><Relationship Id="rId12" Type="http://schemas.openxmlformats.org/officeDocument/2006/relationships/image" Target="../media/image90.wmf"/><Relationship Id="rId11" Type="http://schemas.openxmlformats.org/officeDocument/2006/relationships/oleObject" Target="../embeddings/oleObject39.bin"/><Relationship Id="rId10" Type="http://schemas.openxmlformats.org/officeDocument/2006/relationships/tags" Target="../tags/tag380.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image" Target="../media/image92.png"/><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 Type="http://schemas.openxmlformats.org/officeDocument/2006/relationships/tags" Target="../tags/tag383.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tags" Target="../tags/tag395.xml"/><Relationship Id="rId7" Type="http://schemas.openxmlformats.org/officeDocument/2006/relationships/image" Target="../media/image93.png"/><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6" Type="http://schemas.openxmlformats.org/officeDocument/2006/relationships/vmlDrawing" Target="../drawings/vmlDrawing12.vml"/><Relationship Id="rId25" Type="http://schemas.openxmlformats.org/officeDocument/2006/relationships/slideLayout" Target="../slideLayouts/slideLayout1.xml"/><Relationship Id="rId24" Type="http://schemas.openxmlformats.org/officeDocument/2006/relationships/tags" Target="../tags/tag399.xml"/><Relationship Id="rId23" Type="http://schemas.openxmlformats.org/officeDocument/2006/relationships/image" Target="../media/image99.wmf"/><Relationship Id="rId22" Type="http://schemas.openxmlformats.org/officeDocument/2006/relationships/oleObject" Target="../embeddings/oleObject46.bin"/><Relationship Id="rId21" Type="http://schemas.openxmlformats.org/officeDocument/2006/relationships/tags" Target="../tags/tag398.xml"/><Relationship Id="rId20" Type="http://schemas.openxmlformats.org/officeDocument/2006/relationships/image" Target="../media/image98.wmf"/><Relationship Id="rId2" Type="http://schemas.openxmlformats.org/officeDocument/2006/relationships/tags" Target="../tags/tag390.xml"/><Relationship Id="rId19" Type="http://schemas.openxmlformats.org/officeDocument/2006/relationships/oleObject" Target="../embeddings/oleObject45.bin"/><Relationship Id="rId18" Type="http://schemas.openxmlformats.org/officeDocument/2006/relationships/tags" Target="../tags/tag397.xml"/><Relationship Id="rId17" Type="http://schemas.openxmlformats.org/officeDocument/2006/relationships/image" Target="../media/image97.wmf"/><Relationship Id="rId16" Type="http://schemas.openxmlformats.org/officeDocument/2006/relationships/oleObject" Target="../embeddings/oleObject44.bin"/><Relationship Id="rId15" Type="http://schemas.openxmlformats.org/officeDocument/2006/relationships/tags" Target="../tags/tag396.xml"/><Relationship Id="rId14" Type="http://schemas.openxmlformats.org/officeDocument/2006/relationships/image" Target="../media/image96.wmf"/><Relationship Id="rId13" Type="http://schemas.openxmlformats.org/officeDocument/2006/relationships/oleObject" Target="../embeddings/oleObject43.bin"/><Relationship Id="rId12" Type="http://schemas.openxmlformats.org/officeDocument/2006/relationships/image" Target="../media/image95.wmf"/><Relationship Id="rId11" Type="http://schemas.openxmlformats.org/officeDocument/2006/relationships/oleObject" Target="../embeddings/oleObject42.bin"/><Relationship Id="rId10" Type="http://schemas.openxmlformats.org/officeDocument/2006/relationships/image" Target="../media/image94.wmf"/><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tags" Target="../tags/tag405.xml"/><Relationship Id="rId7" Type="http://schemas.openxmlformats.org/officeDocument/2006/relationships/image" Target="../media/image93.png"/><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1" Type="http://schemas.openxmlformats.org/officeDocument/2006/relationships/slideLayout" Target="../slideLayouts/slideLayout1.xml"/><Relationship Id="rId10" Type="http://schemas.openxmlformats.org/officeDocument/2006/relationships/tags" Target="../tags/tag406.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12.xml"/><Relationship Id="rId7" Type="http://schemas.openxmlformats.org/officeDocument/2006/relationships/image" Target="../media/image93.png"/><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2" Type="http://schemas.openxmlformats.org/officeDocument/2006/relationships/slideLayout" Target="../slideLayouts/slideLayout1.xml"/><Relationship Id="rId11" Type="http://schemas.openxmlformats.org/officeDocument/2006/relationships/tags" Target="../tags/tag97.xml"/><Relationship Id="rId10" Type="http://schemas.openxmlformats.org/officeDocument/2006/relationships/image" Target="../media/image12.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2.xml"/><Relationship Id="rId6" Type="http://schemas.openxmlformats.org/officeDocument/2006/relationships/image" Target="../media/image13.png"/><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283710" y="353695"/>
            <a:ext cx="8187055"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3600">
                <a:solidFill>
                  <a:srgbClr val="FFFF00"/>
                </a:solidFill>
              </a:rPr>
              <a:t>第</a:t>
            </a:r>
            <a:r>
              <a:rPr lang="en-US" altLang="zh-CN" sz="3600">
                <a:solidFill>
                  <a:srgbClr val="FFFF00"/>
                </a:solidFill>
              </a:rPr>
              <a:t>11</a:t>
            </a:r>
            <a:r>
              <a:rPr lang="zh-CN" altLang="en-US" sz="3600">
                <a:solidFill>
                  <a:srgbClr val="FFFF00"/>
                </a:solidFill>
              </a:rPr>
              <a:t>章：自主导航中的数学基础</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306070"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导航发展简介</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自主导航问题的本质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自主导航工程化体系结构</a:t>
            </a:r>
            <a:endParaRPr lang="zh-CN" altLang="en-US" sz="1400" b="0">
              <a:solidFill>
                <a:schemeClr val="bg1"/>
              </a:solidFill>
              <a:latin typeface="+mn-ea"/>
            </a:endParaRPr>
          </a:p>
        </p:txBody>
      </p:sp>
      <p:sp>
        <p:nvSpPr>
          <p:cNvPr id="3" name="文本框 2"/>
          <p:cNvSpPr txBox="1"/>
          <p:nvPr/>
        </p:nvSpPr>
        <p:spPr>
          <a:xfrm>
            <a:off x="5635625" y="755650"/>
            <a:ext cx="2185670" cy="922020"/>
          </a:xfrm>
          <a:prstGeom prst="rect">
            <a:avLst/>
          </a:prstGeom>
          <a:noFill/>
        </p:spPr>
        <p:txBody>
          <a:bodyPr wrap="square" rtlCol="0">
            <a:spAutoFit/>
          </a:bodyPr>
          <a:p>
            <a:pPr>
              <a:lnSpc>
                <a:spcPct val="150000"/>
              </a:lnSpc>
            </a:pPr>
            <a:r>
              <a:rPr lang="zh-CN" altLang="en-US">
                <a:solidFill>
                  <a:srgbClr val="FFFF00"/>
                </a:solidFill>
              </a:rPr>
              <a:t>哺乳动物如何导航</a:t>
            </a:r>
            <a:endParaRPr lang="zh-CN" altLang="en-US">
              <a:solidFill>
                <a:srgbClr val="FFFF00"/>
              </a:solidFill>
            </a:endParaRPr>
          </a:p>
          <a:p>
            <a:pPr algn="l">
              <a:lnSpc>
                <a:spcPct val="150000"/>
              </a:lnSpc>
            </a:pPr>
            <a:r>
              <a:rPr lang="zh-CN" altLang="en-US">
                <a:solidFill>
                  <a:srgbClr val="FFFF00"/>
                </a:solidFill>
              </a:rPr>
              <a:t>（海马</a:t>
            </a:r>
            <a:r>
              <a:rPr lang="en-US" altLang="zh-CN">
                <a:solidFill>
                  <a:srgbClr val="FFFF00"/>
                </a:solidFill>
              </a:rPr>
              <a:t>-</a:t>
            </a:r>
            <a:r>
              <a:rPr lang="zh-CN" altLang="en-US">
                <a:solidFill>
                  <a:srgbClr val="FFFF00"/>
                </a:solidFill>
              </a:rPr>
              <a:t>内嗅皮层）</a:t>
            </a:r>
            <a:endParaRPr lang="zh-CN" altLang="en-US">
              <a:solidFill>
                <a:srgbClr val="FFFF00"/>
              </a:solidFill>
            </a:endParaRPr>
          </a:p>
        </p:txBody>
      </p:sp>
      <p:sp>
        <p:nvSpPr>
          <p:cNvPr id="16" name="矩形 15"/>
          <p:cNvSpPr/>
          <p:nvPr/>
        </p:nvSpPr>
        <p:spPr>
          <a:xfrm>
            <a:off x="4556760" y="5247005"/>
            <a:ext cx="1541145" cy="61150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头朝向细胞</a:t>
            </a:r>
            <a:endParaRPr lang="zh-CN" altLang="en-US" b="1">
              <a:solidFill>
                <a:schemeClr val="accent1">
                  <a:lumMod val="75000"/>
                </a:schemeClr>
              </a:solidFill>
            </a:endParaRPr>
          </a:p>
        </p:txBody>
      </p:sp>
      <p:grpSp>
        <p:nvGrpSpPr>
          <p:cNvPr id="21" name="组合 20"/>
          <p:cNvGrpSpPr/>
          <p:nvPr/>
        </p:nvGrpSpPr>
        <p:grpSpPr>
          <a:xfrm>
            <a:off x="3168015" y="1842770"/>
            <a:ext cx="8586470" cy="2959100"/>
            <a:chOff x="4989" y="2902"/>
            <a:chExt cx="13522" cy="4660"/>
          </a:xfrm>
        </p:grpSpPr>
        <p:pic>
          <p:nvPicPr>
            <p:cNvPr id="14" name="图片 13"/>
            <p:cNvPicPr>
              <a:picLocks noChangeAspect="1"/>
            </p:cNvPicPr>
            <p:nvPr/>
          </p:nvPicPr>
          <p:blipFill>
            <a:blip r:embed="rId6"/>
            <a:stretch>
              <a:fillRect/>
            </a:stretch>
          </p:blipFill>
          <p:spPr>
            <a:xfrm>
              <a:off x="4989" y="2902"/>
              <a:ext cx="13523" cy="4660"/>
            </a:xfrm>
            <a:prstGeom prst="rect">
              <a:avLst/>
            </a:prstGeom>
          </p:spPr>
        </p:pic>
        <p:sp>
          <p:nvSpPr>
            <p:cNvPr id="17" name="矩形 16"/>
            <p:cNvSpPr/>
            <p:nvPr/>
          </p:nvSpPr>
          <p:spPr>
            <a:xfrm>
              <a:off x="9582" y="3481"/>
              <a:ext cx="1730" cy="678"/>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位置细胞</a:t>
              </a:r>
              <a:endParaRPr lang="zh-CN" altLang="en-US" b="1">
                <a:solidFill>
                  <a:schemeClr val="accent1">
                    <a:lumMod val="75000"/>
                  </a:schemeClr>
                </a:solidFill>
              </a:endParaRPr>
            </a:p>
          </p:txBody>
        </p:sp>
        <p:sp>
          <p:nvSpPr>
            <p:cNvPr id="18" name="矩形 17"/>
            <p:cNvSpPr/>
            <p:nvPr/>
          </p:nvSpPr>
          <p:spPr>
            <a:xfrm>
              <a:off x="14657" y="3474"/>
              <a:ext cx="1730" cy="678"/>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网格细胞</a:t>
              </a:r>
              <a:endParaRPr lang="zh-CN" altLang="en-US" b="1">
                <a:solidFill>
                  <a:schemeClr val="accent1">
                    <a:lumMod val="75000"/>
                  </a:schemeClr>
                </a:solidFill>
              </a:endParaRPr>
            </a:p>
          </p:txBody>
        </p:sp>
      </p:grpSp>
      <p:sp>
        <p:nvSpPr>
          <p:cNvPr id="19" name="矩形 18"/>
          <p:cNvSpPr/>
          <p:nvPr/>
        </p:nvSpPr>
        <p:spPr>
          <a:xfrm>
            <a:off x="6451600" y="5247005"/>
            <a:ext cx="1541145" cy="61150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速度细胞</a:t>
            </a:r>
            <a:endParaRPr lang="zh-CN" altLang="en-US" b="1">
              <a:solidFill>
                <a:schemeClr val="accent1">
                  <a:lumMod val="75000"/>
                </a:schemeClr>
              </a:solidFill>
            </a:endParaRPr>
          </a:p>
        </p:txBody>
      </p:sp>
      <p:sp>
        <p:nvSpPr>
          <p:cNvPr id="20" name="矩形 19"/>
          <p:cNvSpPr/>
          <p:nvPr/>
        </p:nvSpPr>
        <p:spPr>
          <a:xfrm>
            <a:off x="8346440" y="5247005"/>
            <a:ext cx="1541145" cy="61150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边界细胞</a:t>
            </a:r>
            <a:endParaRPr lang="zh-CN" altLang="en-US" b="1">
              <a:solidFill>
                <a:schemeClr val="accent1">
                  <a:lumMod val="75000"/>
                </a:schemeClr>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导航发展简介</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自主导航问题的本质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自主导航工程化体系结构</a:t>
            </a:r>
            <a:endParaRPr lang="zh-CN" altLang="en-US" sz="1400" b="0">
              <a:solidFill>
                <a:schemeClr val="bg1"/>
              </a:solidFill>
              <a:latin typeface="+mn-ea"/>
            </a:endParaRPr>
          </a:p>
        </p:txBody>
      </p:sp>
      <p:sp>
        <p:nvSpPr>
          <p:cNvPr id="3" name="文本框 2"/>
          <p:cNvSpPr txBox="1"/>
          <p:nvPr/>
        </p:nvSpPr>
        <p:spPr>
          <a:xfrm>
            <a:off x="5635625" y="755650"/>
            <a:ext cx="2185670" cy="922020"/>
          </a:xfrm>
          <a:prstGeom prst="rect">
            <a:avLst/>
          </a:prstGeom>
          <a:noFill/>
        </p:spPr>
        <p:txBody>
          <a:bodyPr wrap="square" rtlCol="0">
            <a:spAutoFit/>
          </a:bodyPr>
          <a:p>
            <a:pPr>
              <a:lnSpc>
                <a:spcPct val="150000"/>
              </a:lnSpc>
            </a:pPr>
            <a:r>
              <a:rPr lang="zh-CN" altLang="en-US">
                <a:solidFill>
                  <a:srgbClr val="FFFF00"/>
                </a:solidFill>
              </a:rPr>
              <a:t>哺乳动物如何导航</a:t>
            </a:r>
            <a:endParaRPr lang="zh-CN" altLang="en-US">
              <a:solidFill>
                <a:srgbClr val="FFFF00"/>
              </a:solidFill>
            </a:endParaRPr>
          </a:p>
          <a:p>
            <a:pPr algn="l">
              <a:lnSpc>
                <a:spcPct val="150000"/>
              </a:lnSpc>
            </a:pPr>
            <a:r>
              <a:rPr lang="zh-CN" altLang="en-US">
                <a:solidFill>
                  <a:srgbClr val="FFFF00"/>
                </a:solidFill>
              </a:rPr>
              <a:t>（海马</a:t>
            </a:r>
            <a:r>
              <a:rPr lang="en-US" altLang="zh-CN">
                <a:solidFill>
                  <a:srgbClr val="FFFF00"/>
                </a:solidFill>
              </a:rPr>
              <a:t>-</a:t>
            </a:r>
            <a:r>
              <a:rPr lang="zh-CN" altLang="en-US">
                <a:solidFill>
                  <a:srgbClr val="FFFF00"/>
                </a:solidFill>
              </a:rPr>
              <a:t>内嗅皮层）</a:t>
            </a:r>
            <a:endParaRPr lang="zh-CN" altLang="en-US">
              <a:solidFill>
                <a:srgbClr val="FFFF00"/>
              </a:solidFill>
            </a:endParaRPr>
          </a:p>
        </p:txBody>
      </p:sp>
      <p:sp>
        <p:nvSpPr>
          <p:cNvPr id="16" name="矩形 15"/>
          <p:cNvSpPr/>
          <p:nvPr/>
        </p:nvSpPr>
        <p:spPr>
          <a:xfrm>
            <a:off x="3698240" y="3135630"/>
            <a:ext cx="1541145" cy="4699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头朝向细胞</a:t>
            </a:r>
            <a:endParaRPr lang="zh-CN" altLang="en-US" b="1">
              <a:solidFill>
                <a:schemeClr val="accent1">
                  <a:lumMod val="75000"/>
                </a:schemeClr>
              </a:solidFill>
            </a:endParaRPr>
          </a:p>
        </p:txBody>
      </p:sp>
      <p:sp>
        <p:nvSpPr>
          <p:cNvPr id="17" name="矩形 16"/>
          <p:cNvSpPr/>
          <p:nvPr/>
        </p:nvSpPr>
        <p:spPr>
          <a:xfrm>
            <a:off x="3698875" y="2387600"/>
            <a:ext cx="1541145" cy="42100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位置细胞</a:t>
            </a:r>
            <a:endParaRPr lang="zh-CN" altLang="en-US" b="1">
              <a:solidFill>
                <a:schemeClr val="accent1">
                  <a:lumMod val="75000"/>
                </a:schemeClr>
              </a:solidFill>
            </a:endParaRPr>
          </a:p>
        </p:txBody>
      </p:sp>
      <p:sp>
        <p:nvSpPr>
          <p:cNvPr id="18" name="矩形 17"/>
          <p:cNvSpPr/>
          <p:nvPr/>
        </p:nvSpPr>
        <p:spPr>
          <a:xfrm>
            <a:off x="3698240" y="3933190"/>
            <a:ext cx="1541145" cy="4502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网格细胞</a:t>
            </a:r>
            <a:endParaRPr lang="zh-CN" altLang="en-US" b="1">
              <a:solidFill>
                <a:schemeClr val="accent1">
                  <a:lumMod val="75000"/>
                </a:schemeClr>
              </a:solidFill>
            </a:endParaRPr>
          </a:p>
        </p:txBody>
      </p:sp>
      <p:sp>
        <p:nvSpPr>
          <p:cNvPr id="19" name="矩形 18"/>
          <p:cNvSpPr/>
          <p:nvPr/>
        </p:nvSpPr>
        <p:spPr>
          <a:xfrm>
            <a:off x="3697605" y="4843780"/>
            <a:ext cx="1541780" cy="42989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速度细胞</a:t>
            </a:r>
            <a:endParaRPr lang="zh-CN" altLang="en-US" b="1">
              <a:solidFill>
                <a:schemeClr val="accent1">
                  <a:lumMod val="75000"/>
                </a:schemeClr>
              </a:solidFill>
            </a:endParaRPr>
          </a:p>
        </p:txBody>
      </p:sp>
      <p:sp>
        <p:nvSpPr>
          <p:cNvPr id="20" name="矩形 19"/>
          <p:cNvSpPr/>
          <p:nvPr/>
        </p:nvSpPr>
        <p:spPr>
          <a:xfrm>
            <a:off x="3698875" y="5734050"/>
            <a:ext cx="1541145" cy="39052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accent1">
                    <a:lumMod val="75000"/>
                  </a:schemeClr>
                </a:solidFill>
              </a:rPr>
              <a:t>边界细胞</a:t>
            </a:r>
            <a:endParaRPr lang="zh-CN" altLang="en-US" b="1">
              <a:solidFill>
                <a:schemeClr val="accent1">
                  <a:lumMod val="75000"/>
                </a:schemeClr>
              </a:solidFill>
            </a:endParaRPr>
          </a:p>
        </p:txBody>
      </p:sp>
      <p:sp>
        <p:nvSpPr>
          <p:cNvPr id="4" name="矩形 3"/>
          <p:cNvSpPr/>
          <p:nvPr/>
        </p:nvSpPr>
        <p:spPr>
          <a:xfrm>
            <a:off x="9284335" y="2374265"/>
            <a:ext cx="1139190" cy="5099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t>建图</a:t>
            </a:r>
            <a:endParaRPr lang="zh-CN" altLang="en-US" b="1"/>
          </a:p>
        </p:txBody>
      </p:sp>
      <p:sp>
        <p:nvSpPr>
          <p:cNvPr id="5" name="矩形 4"/>
          <p:cNvSpPr/>
          <p:nvPr/>
        </p:nvSpPr>
        <p:spPr>
          <a:xfrm>
            <a:off x="9284335" y="3423285"/>
            <a:ext cx="1139190" cy="5099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t>定位</a:t>
            </a:r>
            <a:endParaRPr lang="zh-CN" altLang="en-US" b="1"/>
          </a:p>
        </p:txBody>
      </p:sp>
      <p:sp>
        <p:nvSpPr>
          <p:cNvPr id="8" name="矩形 7"/>
          <p:cNvSpPr/>
          <p:nvPr/>
        </p:nvSpPr>
        <p:spPr>
          <a:xfrm>
            <a:off x="8716010" y="4535805"/>
            <a:ext cx="2275840" cy="852805"/>
          </a:xfrm>
          <a:prstGeom prst="rect">
            <a:avLst/>
          </a:prstGeom>
          <a:solidFill>
            <a:schemeClr val="accent4">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t>里程计</a:t>
            </a:r>
            <a:endParaRPr lang="zh-CN" altLang="en-US" b="1"/>
          </a:p>
          <a:p>
            <a:pPr algn="ctr"/>
            <a:r>
              <a:rPr lang="zh-CN" altLang="en-US" b="1"/>
              <a:t>（</a:t>
            </a:r>
            <a:r>
              <a:rPr lang="en-US" altLang="zh-CN" b="1"/>
              <a:t>IMU/</a:t>
            </a:r>
            <a:r>
              <a:rPr lang="zh-CN" altLang="en-US" b="1"/>
              <a:t>轮式编码器）</a:t>
            </a:r>
            <a:endParaRPr lang="zh-CN" altLang="en-US" b="1"/>
          </a:p>
        </p:txBody>
      </p:sp>
      <p:cxnSp>
        <p:nvCxnSpPr>
          <p:cNvPr id="9" name="直接箭头连接符 8"/>
          <p:cNvCxnSpPr>
            <a:stCxn id="17" idx="3"/>
            <a:endCxn id="4" idx="1"/>
          </p:cNvCxnSpPr>
          <p:nvPr/>
        </p:nvCxnSpPr>
        <p:spPr>
          <a:xfrm>
            <a:off x="5240020" y="2598420"/>
            <a:ext cx="4044315" cy="311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17" idx="3"/>
            <a:endCxn id="5" idx="1"/>
          </p:cNvCxnSpPr>
          <p:nvPr/>
        </p:nvCxnSpPr>
        <p:spPr>
          <a:xfrm>
            <a:off x="5240020" y="2598420"/>
            <a:ext cx="4044315" cy="108013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16" idx="3"/>
            <a:endCxn id="5" idx="1"/>
          </p:cNvCxnSpPr>
          <p:nvPr/>
        </p:nvCxnSpPr>
        <p:spPr>
          <a:xfrm>
            <a:off x="5239385" y="3370580"/>
            <a:ext cx="4044950" cy="30797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16" idx="3"/>
            <a:endCxn id="8" idx="1"/>
          </p:cNvCxnSpPr>
          <p:nvPr/>
        </p:nvCxnSpPr>
        <p:spPr>
          <a:xfrm>
            <a:off x="5239385" y="3370580"/>
            <a:ext cx="3476625" cy="159194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8" idx="3"/>
            <a:endCxn id="8" idx="1"/>
          </p:cNvCxnSpPr>
          <p:nvPr/>
        </p:nvCxnSpPr>
        <p:spPr>
          <a:xfrm>
            <a:off x="5239385" y="4158615"/>
            <a:ext cx="3476625" cy="8039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19" idx="3"/>
            <a:endCxn id="8" idx="1"/>
          </p:cNvCxnSpPr>
          <p:nvPr/>
        </p:nvCxnSpPr>
        <p:spPr>
          <a:xfrm flipV="1">
            <a:off x="5239385" y="4962525"/>
            <a:ext cx="3476625" cy="9652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8" idx="0"/>
            <a:endCxn id="5" idx="2"/>
          </p:cNvCxnSpPr>
          <p:nvPr/>
        </p:nvCxnSpPr>
        <p:spPr>
          <a:xfrm flipV="1">
            <a:off x="9853930" y="3933190"/>
            <a:ext cx="0" cy="6026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矩形 24"/>
          <p:cNvSpPr/>
          <p:nvPr/>
        </p:nvSpPr>
        <p:spPr>
          <a:xfrm>
            <a:off x="9277985" y="5671820"/>
            <a:ext cx="1139190" cy="5099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t>限制边界</a:t>
            </a:r>
            <a:endParaRPr lang="zh-CN" altLang="en-US" b="1"/>
          </a:p>
        </p:txBody>
      </p:sp>
      <p:cxnSp>
        <p:nvCxnSpPr>
          <p:cNvPr id="26" name="直接箭头连接符 25"/>
          <p:cNvCxnSpPr>
            <a:stCxn id="20" idx="3"/>
            <a:endCxn id="25" idx="1"/>
          </p:cNvCxnSpPr>
          <p:nvPr/>
        </p:nvCxnSpPr>
        <p:spPr>
          <a:xfrm flipV="1">
            <a:off x="5240020" y="5927090"/>
            <a:ext cx="4037965" cy="254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圆角矩形 26"/>
          <p:cNvSpPr/>
          <p:nvPr/>
        </p:nvSpPr>
        <p:spPr>
          <a:xfrm>
            <a:off x="3403600" y="1645285"/>
            <a:ext cx="2111375" cy="488886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圆角矩形 27"/>
          <p:cNvSpPr/>
          <p:nvPr/>
        </p:nvSpPr>
        <p:spPr>
          <a:xfrm>
            <a:off x="8489950" y="1645285"/>
            <a:ext cx="2656840" cy="4888865"/>
          </a:xfrm>
          <a:prstGeom prst="round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3669030" y="1698625"/>
            <a:ext cx="1751330" cy="506730"/>
          </a:xfrm>
          <a:prstGeom prst="rect">
            <a:avLst/>
          </a:prstGeom>
          <a:noFill/>
        </p:spPr>
        <p:txBody>
          <a:bodyPr wrap="square" rtlCol="0">
            <a:spAutoFit/>
          </a:bodyPr>
          <a:p>
            <a:pPr>
              <a:lnSpc>
                <a:spcPct val="150000"/>
              </a:lnSpc>
            </a:pPr>
            <a:r>
              <a:rPr lang="zh-CN" altLang="en-US">
                <a:solidFill>
                  <a:srgbClr val="FFFF00"/>
                </a:solidFill>
              </a:rPr>
              <a:t>海马</a:t>
            </a:r>
            <a:r>
              <a:rPr lang="en-US" altLang="zh-CN">
                <a:solidFill>
                  <a:srgbClr val="FFFF00"/>
                </a:solidFill>
              </a:rPr>
              <a:t>-</a:t>
            </a:r>
            <a:r>
              <a:rPr lang="zh-CN" altLang="en-US">
                <a:solidFill>
                  <a:srgbClr val="FFFF00"/>
                </a:solidFill>
              </a:rPr>
              <a:t>内嗅皮层</a:t>
            </a:r>
            <a:endParaRPr lang="zh-CN" altLang="en-US">
              <a:solidFill>
                <a:srgbClr val="FFFF00"/>
              </a:solidFill>
            </a:endParaRPr>
          </a:p>
        </p:txBody>
      </p:sp>
      <p:sp>
        <p:nvSpPr>
          <p:cNvPr id="30" name="文本框 29"/>
          <p:cNvSpPr txBox="1"/>
          <p:nvPr/>
        </p:nvSpPr>
        <p:spPr>
          <a:xfrm>
            <a:off x="9122410" y="1698625"/>
            <a:ext cx="1561465" cy="506730"/>
          </a:xfrm>
          <a:prstGeom prst="rect">
            <a:avLst/>
          </a:prstGeom>
          <a:noFill/>
        </p:spPr>
        <p:txBody>
          <a:bodyPr wrap="square" rtlCol="0">
            <a:spAutoFit/>
          </a:bodyPr>
          <a:p>
            <a:pPr>
              <a:lnSpc>
                <a:spcPct val="150000"/>
              </a:lnSpc>
            </a:pPr>
            <a:r>
              <a:rPr lang="zh-CN" altLang="en-US">
                <a:solidFill>
                  <a:srgbClr val="FFFF00"/>
                </a:solidFill>
              </a:rPr>
              <a:t>机器人</a:t>
            </a:r>
            <a:r>
              <a:rPr lang="en-US">
                <a:solidFill>
                  <a:srgbClr val="FFFF00"/>
                </a:solidFill>
              </a:rPr>
              <a:t>SLAM</a:t>
            </a:r>
            <a:endParaRPr lang="en-US">
              <a:solidFill>
                <a:srgbClr val="FFFF00"/>
              </a:solidFill>
            </a:endParaRPr>
          </a:p>
        </p:txBody>
      </p:sp>
      <p:grpSp>
        <p:nvGrpSpPr>
          <p:cNvPr id="33" name="组合 32"/>
          <p:cNvGrpSpPr/>
          <p:nvPr/>
        </p:nvGrpSpPr>
        <p:grpSpPr>
          <a:xfrm>
            <a:off x="3669030" y="938530"/>
            <a:ext cx="1661160" cy="839470"/>
            <a:chOff x="5778" y="1478"/>
            <a:chExt cx="2616" cy="1322"/>
          </a:xfrm>
        </p:grpSpPr>
        <p:sp>
          <p:nvSpPr>
            <p:cNvPr id="31" name="下箭头 30"/>
            <p:cNvSpPr/>
            <p:nvPr/>
          </p:nvSpPr>
          <p:spPr>
            <a:xfrm>
              <a:off x="6515" y="2276"/>
              <a:ext cx="875" cy="5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5778" y="1478"/>
              <a:ext cx="2616" cy="79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nSpc>
                  <a:spcPct val="150000"/>
                </a:lnSpc>
              </a:pPr>
              <a:r>
                <a:rPr lang="zh-CN" b="1">
                  <a:ln/>
                  <a:solidFill>
                    <a:schemeClr val="accent1"/>
                  </a:solidFill>
                  <a:effectLst/>
                </a:rPr>
                <a:t>环境观测信息</a:t>
              </a:r>
              <a:endParaRPr lang="zh-CN" b="1">
                <a:ln/>
                <a:solidFill>
                  <a:schemeClr val="accent1"/>
                </a:solidFill>
                <a:effectLst/>
              </a:endParaRPr>
            </a:p>
          </p:txBody>
        </p:sp>
      </p:grpSp>
      <p:grpSp>
        <p:nvGrpSpPr>
          <p:cNvPr id="34" name="组合 33"/>
          <p:cNvGrpSpPr/>
          <p:nvPr/>
        </p:nvGrpSpPr>
        <p:grpSpPr>
          <a:xfrm>
            <a:off x="9103360" y="892810"/>
            <a:ext cx="1661160" cy="839470"/>
            <a:chOff x="5778" y="1478"/>
            <a:chExt cx="2616" cy="1322"/>
          </a:xfrm>
        </p:grpSpPr>
        <p:sp>
          <p:nvSpPr>
            <p:cNvPr id="35" name="下箭头 34"/>
            <p:cNvSpPr/>
            <p:nvPr/>
          </p:nvSpPr>
          <p:spPr>
            <a:xfrm>
              <a:off x="6515" y="2276"/>
              <a:ext cx="875" cy="5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文本框 35"/>
            <p:cNvSpPr txBox="1"/>
            <p:nvPr/>
          </p:nvSpPr>
          <p:spPr>
            <a:xfrm>
              <a:off x="5778" y="1478"/>
              <a:ext cx="2616" cy="79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nSpc>
                  <a:spcPct val="150000"/>
                </a:lnSpc>
              </a:pPr>
              <a:r>
                <a:rPr lang="zh-CN" b="1">
                  <a:solidFill>
                    <a:schemeClr val="accent1"/>
                  </a:solidFill>
                  <a:effectLst/>
                </a:rPr>
                <a:t>环境观测信息</a:t>
              </a:r>
              <a:endParaRPr lang="zh-CN" b="1">
                <a:solidFill>
                  <a:schemeClr val="accent1"/>
                </a:solidFill>
                <a:effectLst/>
              </a:endParaRPr>
            </a:p>
          </p:txBody>
        </p:sp>
      </p:grpSp>
      <p:cxnSp>
        <p:nvCxnSpPr>
          <p:cNvPr id="37" name="直接箭头连接符 36"/>
          <p:cNvCxnSpPr>
            <a:stCxn id="4" idx="2"/>
            <a:endCxn id="5" idx="0"/>
          </p:cNvCxnSpPr>
          <p:nvPr/>
        </p:nvCxnSpPr>
        <p:spPr>
          <a:xfrm>
            <a:off x="9853930" y="2884170"/>
            <a:ext cx="0" cy="53911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linds(horizontal)">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par>
                                <p:cTn id="53" presetID="3" presetClass="entr" presetSubtype="1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blinds(horizontal)">
                                      <p:cBhvr>
                                        <p:cTn id="65" dur="500"/>
                                        <p:tgtEl>
                                          <p:spTgt spid="10"/>
                                        </p:tgtEl>
                                      </p:cBhvr>
                                    </p:animEffect>
                                  </p:childTnLst>
                                </p:cTn>
                              </p:par>
                              <p:par>
                                <p:cTn id="66" presetID="3" presetClass="entr" presetSubtype="1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blinds(horizontal)">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blinds(horizontal)">
                                      <p:cBhvr>
                                        <p:cTn id="73" dur="500"/>
                                        <p:tgtEl>
                                          <p:spTgt spid="21"/>
                                        </p:tgtEl>
                                      </p:cBhvr>
                                    </p:animEffect>
                                  </p:childTnLst>
                                </p:cTn>
                              </p:par>
                              <p:par>
                                <p:cTn id="74" presetID="3" presetClass="entr" presetSubtype="1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par>
                                <p:cTn id="77" presetID="3" presetClass="entr" presetSubtype="1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blinds(horizontal)">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linds(horizontal)">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blinds(horizontal)">
                                      <p:cBhvr>
                                        <p:cTn id="89" dur="500"/>
                                        <p:tgtEl>
                                          <p:spTgt spid="33"/>
                                        </p:tgtEl>
                                      </p:cBhvr>
                                    </p:animEffect>
                                  </p:childTnLst>
                                </p:cTn>
                              </p:par>
                              <p:par>
                                <p:cTn id="90" presetID="3" presetClass="entr" presetSubtype="10"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blinds(horizontal)">
                                      <p:cBhvr>
                                        <p:cTn id="9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P spid="17" grpId="0" animBg="1"/>
      <p:bldP spid="16" grpId="0" animBg="1"/>
      <p:bldP spid="18" grpId="0" animBg="1"/>
      <p:bldP spid="19" grpId="0" animBg="1"/>
      <p:bldP spid="20" grpId="0" animBg="1"/>
      <p:bldP spid="30" grpId="0"/>
      <p:bldP spid="28" grpId="0" animBg="1"/>
      <p:bldP spid="4" grpId="0" animBg="1"/>
      <p:bldP spid="5" grpId="0" animBg="1"/>
      <p:bldP spid="8"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导航发展简介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自主导航问题的本质</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自主导航工程化体系结构</a:t>
            </a:r>
            <a:endParaRPr lang="zh-CN" altLang="en-US" sz="1400" b="0">
              <a:solidFill>
                <a:schemeClr val="bg1"/>
              </a:solidFill>
              <a:latin typeface="+mn-ea"/>
            </a:endParaRPr>
          </a:p>
        </p:txBody>
      </p:sp>
      <p:pic>
        <p:nvPicPr>
          <p:cNvPr id="21" name="图片 20" descr="图片1"/>
          <p:cNvPicPr>
            <a:picLocks noChangeAspect="1"/>
          </p:cNvPicPr>
          <p:nvPr/>
        </p:nvPicPr>
        <p:blipFill>
          <a:blip r:embed="rId6"/>
          <a:stretch>
            <a:fillRect/>
          </a:stretch>
        </p:blipFill>
        <p:spPr>
          <a:xfrm>
            <a:off x="3894455" y="880745"/>
            <a:ext cx="5850255" cy="4065905"/>
          </a:xfrm>
          <a:prstGeom prst="rect">
            <a:avLst/>
          </a:prstGeom>
        </p:spPr>
      </p:pic>
      <p:sp>
        <p:nvSpPr>
          <p:cNvPr id="23" name="文本框 22"/>
          <p:cNvSpPr txBox="1"/>
          <p:nvPr/>
        </p:nvSpPr>
        <p:spPr>
          <a:xfrm>
            <a:off x="4254500" y="5034915"/>
            <a:ext cx="1776730" cy="1198880"/>
          </a:xfrm>
          <a:prstGeom prst="rect">
            <a:avLst/>
          </a:prstGeom>
          <a:noFill/>
        </p:spPr>
        <p:txBody>
          <a:bodyPr wrap="none" rtlCol="0">
            <a:spAutoFit/>
          </a:bodyPr>
          <a:p>
            <a:pPr marL="171450" indent="-171450" algn="l">
              <a:lnSpc>
                <a:spcPct val="150000"/>
              </a:lnSpc>
              <a:buFont typeface="Wingdings" panose="05000000000000000000" charset="0"/>
              <a:buChar char="n"/>
            </a:pPr>
            <a:r>
              <a:rPr sz="1600">
                <a:solidFill>
                  <a:srgbClr val="FFFF00"/>
                </a:solidFill>
              </a:rPr>
              <a:t>我在哪</a:t>
            </a:r>
            <a:r>
              <a:rPr lang="zh-CN" sz="1600">
                <a:solidFill>
                  <a:srgbClr val="FFFF00"/>
                </a:solidFill>
              </a:rPr>
              <a:t>？</a:t>
            </a:r>
            <a:endParaRPr lang="zh-CN" sz="1600">
              <a:solidFill>
                <a:srgbClr val="FFFF00"/>
              </a:solidFill>
            </a:endParaRPr>
          </a:p>
          <a:p>
            <a:pPr marL="171450" indent="-171450" algn="l">
              <a:lnSpc>
                <a:spcPct val="150000"/>
              </a:lnSpc>
              <a:buFont typeface="Wingdings" panose="05000000000000000000" charset="0"/>
              <a:buChar char="n"/>
            </a:pPr>
            <a:r>
              <a:rPr lang="zh-CN" sz="1600">
                <a:solidFill>
                  <a:srgbClr val="FFFF00"/>
                </a:solidFill>
              </a:rPr>
              <a:t>我将到何处去？</a:t>
            </a:r>
            <a:endParaRPr lang="zh-CN" sz="1600">
              <a:solidFill>
                <a:srgbClr val="FFFF00"/>
              </a:solidFill>
            </a:endParaRPr>
          </a:p>
          <a:p>
            <a:pPr marL="171450" indent="-171450" algn="l">
              <a:lnSpc>
                <a:spcPct val="150000"/>
              </a:lnSpc>
              <a:buFont typeface="Wingdings" panose="05000000000000000000" charset="0"/>
              <a:buChar char="n"/>
            </a:pPr>
            <a:r>
              <a:rPr lang="zh-CN" sz="1600">
                <a:solidFill>
                  <a:srgbClr val="FFFF00"/>
                </a:solidFill>
              </a:rPr>
              <a:t>我该如何去？</a:t>
            </a:r>
            <a:endParaRPr lang="zh-CN" sz="1600">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导航发展简介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自主导航问题的本质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自主导航工程化体系结构</a:t>
            </a:r>
            <a:endParaRPr lang="zh-CN" altLang="en-US" sz="1400" b="0">
              <a:solidFill>
                <a:srgbClr val="FFFF00"/>
              </a:solidFill>
              <a:latin typeface="+mn-ea"/>
            </a:endParaRPr>
          </a:p>
        </p:txBody>
      </p:sp>
      <p:pic>
        <p:nvPicPr>
          <p:cNvPr id="24" name="图片 23" descr="图片2"/>
          <p:cNvPicPr>
            <a:picLocks noChangeAspect="1"/>
          </p:cNvPicPr>
          <p:nvPr/>
        </p:nvPicPr>
        <p:blipFill>
          <a:blip r:embed="rId6"/>
          <a:stretch>
            <a:fillRect/>
          </a:stretch>
        </p:blipFill>
        <p:spPr>
          <a:xfrm>
            <a:off x="503555" y="2976245"/>
            <a:ext cx="5295265" cy="2679700"/>
          </a:xfrm>
          <a:prstGeom prst="rect">
            <a:avLst/>
          </a:prstGeom>
        </p:spPr>
      </p:pic>
      <p:grpSp>
        <p:nvGrpSpPr>
          <p:cNvPr id="12" name="组合 11"/>
          <p:cNvGrpSpPr/>
          <p:nvPr/>
        </p:nvGrpSpPr>
        <p:grpSpPr>
          <a:xfrm>
            <a:off x="6134100" y="2917825"/>
            <a:ext cx="2767330" cy="2747010"/>
            <a:chOff x="10005" y="4595"/>
            <a:chExt cx="4358" cy="4326"/>
          </a:xfrm>
        </p:grpSpPr>
        <p:sp>
          <p:nvSpPr>
            <p:cNvPr id="3" name="矩形 2"/>
            <p:cNvSpPr/>
            <p:nvPr/>
          </p:nvSpPr>
          <p:spPr>
            <a:xfrm>
              <a:off x="10005" y="4595"/>
              <a:ext cx="4358" cy="4327"/>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原子结构"/>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34" y="5400"/>
              <a:ext cx="1345" cy="1345"/>
            </a:xfrm>
            <a:prstGeom prst="rect">
              <a:avLst/>
            </a:prstGeom>
          </p:spPr>
        </p:pic>
        <p:pic>
          <p:nvPicPr>
            <p:cNvPr id="8" name="图片 7" descr="原子结构"/>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1966" y="6745"/>
              <a:ext cx="1345" cy="1345"/>
            </a:xfrm>
            <a:prstGeom prst="rect">
              <a:avLst/>
            </a:prstGeom>
          </p:spPr>
        </p:pic>
        <p:pic>
          <p:nvPicPr>
            <p:cNvPr id="9" name="图片 8" descr="原子结构"/>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2469" y="4877"/>
              <a:ext cx="1345" cy="1345"/>
            </a:xfrm>
            <a:prstGeom prst="rect">
              <a:avLst/>
            </a:prstGeom>
          </p:spPr>
        </p:pic>
        <p:sp>
          <p:nvSpPr>
            <p:cNvPr id="10" name="文本框 9"/>
            <p:cNvSpPr txBox="1"/>
            <p:nvPr/>
          </p:nvSpPr>
          <p:spPr>
            <a:xfrm>
              <a:off x="10117" y="8311"/>
              <a:ext cx="4219" cy="580"/>
            </a:xfrm>
            <a:prstGeom prst="rect">
              <a:avLst/>
            </a:prstGeom>
            <a:noFill/>
          </p:spPr>
          <p:txBody>
            <a:bodyPr wrap="square" rtlCol="0">
              <a:spAutoFit/>
            </a:bodyPr>
            <a:p>
              <a:r>
                <a:rPr lang="zh-CN" altLang="en-US"/>
                <a:t>人工规则库（</a:t>
              </a:r>
              <a:r>
                <a:rPr lang="en-US" altLang="zh-CN"/>
                <a:t>IF-ELSE</a:t>
              </a:r>
              <a:r>
                <a:rPr lang="zh-CN" altLang="en-US"/>
                <a:t>）</a:t>
              </a:r>
              <a:endParaRPr lang="zh-CN" altLang="en-US"/>
            </a:p>
          </p:txBody>
        </p:sp>
      </p:grpSp>
      <p:grpSp>
        <p:nvGrpSpPr>
          <p:cNvPr id="17" name="组合 16"/>
          <p:cNvGrpSpPr/>
          <p:nvPr/>
        </p:nvGrpSpPr>
        <p:grpSpPr>
          <a:xfrm>
            <a:off x="9174480" y="2927350"/>
            <a:ext cx="2767330" cy="2747645"/>
            <a:chOff x="14448" y="4610"/>
            <a:chExt cx="4358" cy="4327"/>
          </a:xfrm>
        </p:grpSpPr>
        <p:sp>
          <p:nvSpPr>
            <p:cNvPr id="4" name="矩形 3"/>
            <p:cNvSpPr/>
            <p:nvPr/>
          </p:nvSpPr>
          <p:spPr>
            <a:xfrm>
              <a:off x="14448" y="4610"/>
              <a:ext cx="4358" cy="4327"/>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descr="脑神经网络"/>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404" y="5354"/>
              <a:ext cx="2410" cy="2410"/>
            </a:xfrm>
            <a:prstGeom prst="rect">
              <a:avLst/>
            </a:prstGeom>
          </p:spPr>
        </p:pic>
        <p:sp>
          <p:nvSpPr>
            <p:cNvPr id="16" name="文本框 15"/>
            <p:cNvSpPr txBox="1"/>
            <p:nvPr/>
          </p:nvSpPr>
          <p:spPr>
            <a:xfrm>
              <a:off x="14861" y="8357"/>
              <a:ext cx="3710" cy="580"/>
            </a:xfrm>
            <a:prstGeom prst="rect">
              <a:avLst/>
            </a:prstGeom>
            <a:noFill/>
          </p:spPr>
          <p:txBody>
            <a:bodyPr wrap="square" rtlCol="0">
              <a:spAutoFit/>
            </a:bodyPr>
            <a:p>
              <a:r>
                <a:rPr lang="zh-CN" altLang="en-US"/>
                <a:t>人工神经网络端到端</a:t>
              </a:r>
              <a:endParaRPr lang="zh-CN" altLang="en-US"/>
            </a:p>
          </p:txBody>
        </p:sp>
      </p:gr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551555" cy="3169285"/>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自主导航</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环境感知</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路径规划</a:t>
            </a:r>
            <a:endParaRPr sz="2000" b="1" spc="300">
              <a:solidFill>
                <a:srgbClr val="9CC2F0"/>
              </a:solidFill>
              <a:uFillTx/>
              <a:latin typeface="Arial" panose="020B0604020202020204" pitchFamily="34" charset="0"/>
              <a:ea typeface="微软雅黑" panose="020B0503020204020204" pitchFamily="34" charset="-122"/>
              <a:cs typeface="+mj-cs"/>
              <a:sym typeface="+mn-ea"/>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11.4 运动控制</a:t>
            </a:r>
            <a:endParaRPr 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11.5 强化学习与自主导航</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3" name="文本框 2"/>
          <p:cNvSpPr txBox="1"/>
          <p:nvPr/>
        </p:nvSpPr>
        <p:spPr>
          <a:xfrm>
            <a:off x="850265" y="1542415"/>
            <a:ext cx="11028680" cy="414020"/>
          </a:xfrm>
          <a:prstGeom prst="rect">
            <a:avLst/>
          </a:prstGeom>
          <a:noFill/>
        </p:spPr>
        <p:txBody>
          <a:bodyPr wrap="none" rtlCol="0">
            <a:spAutoFit/>
          </a:bodyPr>
          <a:p>
            <a:pPr indent="0" algn="l">
              <a:lnSpc>
                <a:spcPct val="150000"/>
              </a:lnSpc>
              <a:buFont typeface="Wingdings" panose="05000000000000000000" charset="0"/>
              <a:buNone/>
            </a:pPr>
            <a:r>
              <a:rPr lang="zh-CN" altLang="en-US" sz="1400" b="1">
                <a:solidFill>
                  <a:schemeClr val="bg1"/>
                </a:solidFill>
                <a:highlight>
                  <a:srgbClr val="008000"/>
                </a:highlight>
              </a:rPr>
              <a:t>环境感知</a:t>
            </a:r>
            <a:r>
              <a:rPr lang="zh-CN" altLang="en-US" sz="1400">
                <a:solidFill>
                  <a:schemeClr val="bg1"/>
                </a:solidFill>
              </a:rPr>
              <a:t>就是</a:t>
            </a:r>
            <a:r>
              <a:rPr lang="zh-CN" altLang="en-US" sz="1400" b="1" u="sng">
                <a:solidFill>
                  <a:srgbClr val="FFFF00"/>
                </a:solidFill>
              </a:rPr>
              <a:t>机器人</a:t>
            </a:r>
            <a:r>
              <a:rPr lang="zh-CN" altLang="en-US" sz="1400">
                <a:solidFill>
                  <a:schemeClr val="bg1"/>
                </a:solidFill>
              </a:rPr>
              <a:t>利用</a:t>
            </a:r>
            <a:r>
              <a:rPr lang="zh-CN" altLang="en-US" sz="1400" b="1" u="sng">
                <a:solidFill>
                  <a:srgbClr val="FFFF00"/>
                </a:solidFill>
              </a:rPr>
              <a:t>传感器</a:t>
            </a:r>
            <a:r>
              <a:rPr lang="zh-CN" altLang="en-US" sz="1400">
                <a:solidFill>
                  <a:schemeClr val="bg1"/>
                </a:solidFill>
              </a:rPr>
              <a:t>获取</a:t>
            </a:r>
            <a:r>
              <a:rPr lang="zh-CN" altLang="en-US" sz="1400" b="1" u="sng">
                <a:solidFill>
                  <a:srgbClr val="FFFF00"/>
                </a:solidFill>
              </a:rPr>
              <a:t>自身及环境状态信息</a:t>
            </a:r>
            <a:r>
              <a:rPr lang="zh-CN" altLang="en-US" sz="1400">
                <a:solidFill>
                  <a:schemeClr val="bg1"/>
                </a:solidFill>
              </a:rPr>
              <a:t>的过程，自主导航机器人的环境感知主要包括实时定位、环境建模、语义理解等。</a:t>
            </a:r>
            <a:endParaRPr lang="zh-CN" altLang="en-US" sz="1400">
              <a:solidFill>
                <a:schemeClr val="bg1"/>
              </a:solidFill>
            </a:endParaRPr>
          </a:p>
        </p:txBody>
      </p:sp>
      <p:pic>
        <p:nvPicPr>
          <p:cNvPr id="8" name="图片 7"/>
          <p:cNvPicPr>
            <a:picLocks noChangeAspect="1"/>
          </p:cNvPicPr>
          <p:nvPr/>
        </p:nvPicPr>
        <p:blipFill>
          <a:blip r:embed="rId6"/>
          <a:stretch>
            <a:fillRect/>
          </a:stretch>
        </p:blipFill>
        <p:spPr>
          <a:xfrm>
            <a:off x="2475230" y="2485390"/>
            <a:ext cx="6877050" cy="3733800"/>
          </a:xfrm>
          <a:prstGeom prst="rect">
            <a:avLst/>
          </a:prstGeom>
        </p:spPr>
      </p:pic>
      <p:sp>
        <p:nvSpPr>
          <p:cNvPr id="9" name="文本框 8"/>
          <p:cNvSpPr txBox="1"/>
          <p:nvPr/>
        </p:nvSpPr>
        <p:spPr>
          <a:xfrm>
            <a:off x="2778760" y="5301615"/>
            <a:ext cx="754380" cy="553085"/>
          </a:xfrm>
          <a:prstGeom prst="rect">
            <a:avLst/>
          </a:prstGeom>
          <a:noFill/>
        </p:spPr>
        <p:txBody>
          <a:bodyPr wrap="square" rtlCol="0">
            <a:spAutoFit/>
          </a:bodyPr>
          <a:p>
            <a:pPr>
              <a:lnSpc>
                <a:spcPct val="150000"/>
              </a:lnSpc>
            </a:pPr>
            <a:r>
              <a:rPr lang="zh-CN" altLang="en-US" sz="2000" b="1">
                <a:solidFill>
                  <a:srgbClr val="FF0000"/>
                </a:solidFill>
              </a:rPr>
              <a:t>环境</a:t>
            </a:r>
            <a:endParaRPr lang="zh-CN" altLang="en-US" sz="2000" b="1">
              <a:solidFill>
                <a:srgbClr val="FF0000"/>
              </a:solidFill>
            </a:endParaRPr>
          </a:p>
        </p:txBody>
      </p:sp>
      <p:grpSp>
        <p:nvGrpSpPr>
          <p:cNvPr id="18" name="组合 17"/>
          <p:cNvGrpSpPr/>
          <p:nvPr/>
        </p:nvGrpSpPr>
        <p:grpSpPr>
          <a:xfrm>
            <a:off x="6847840" y="2790825"/>
            <a:ext cx="2150745" cy="629920"/>
            <a:chOff x="10784" y="4395"/>
            <a:chExt cx="3387" cy="992"/>
          </a:xfrm>
        </p:grpSpPr>
        <p:sp>
          <p:nvSpPr>
            <p:cNvPr id="12" name="文本框 11"/>
            <p:cNvSpPr txBox="1"/>
            <p:nvPr/>
          </p:nvSpPr>
          <p:spPr>
            <a:xfrm>
              <a:off x="12651" y="4395"/>
              <a:ext cx="1521" cy="871"/>
            </a:xfrm>
            <a:prstGeom prst="rect">
              <a:avLst/>
            </a:prstGeom>
            <a:noFill/>
          </p:spPr>
          <p:txBody>
            <a:bodyPr wrap="square" rtlCol="0">
              <a:spAutoFit/>
            </a:bodyPr>
            <a:p>
              <a:pPr>
                <a:lnSpc>
                  <a:spcPct val="150000"/>
                </a:lnSpc>
              </a:pPr>
              <a:r>
                <a:rPr lang="zh-CN" altLang="en-US" sz="2000" b="1">
                  <a:solidFill>
                    <a:srgbClr val="FFC000"/>
                  </a:solidFill>
                </a:rPr>
                <a:t>传感器</a:t>
              </a:r>
              <a:endParaRPr lang="zh-CN" altLang="en-US" sz="2000" b="1">
                <a:solidFill>
                  <a:srgbClr val="FFC000"/>
                </a:solidFill>
              </a:endParaRPr>
            </a:p>
          </p:txBody>
        </p:sp>
        <p:cxnSp>
          <p:nvCxnSpPr>
            <p:cNvPr id="14" name="直接连接符 13"/>
            <p:cNvCxnSpPr>
              <a:endCxn id="12" idx="1"/>
            </p:cNvCxnSpPr>
            <p:nvPr/>
          </p:nvCxnSpPr>
          <p:spPr>
            <a:xfrm flipV="1">
              <a:off x="10784" y="4831"/>
              <a:ext cx="1867" cy="557"/>
            </a:xfrm>
            <a:prstGeom prst="line">
              <a:avLst/>
            </a:prstGeom>
            <a:ln w="25400">
              <a:solidFill>
                <a:srgbClr val="FFC000"/>
              </a:solidFill>
            </a:ln>
          </p:spPr>
          <p:style>
            <a:lnRef idx="2">
              <a:schemeClr val="accent1"/>
            </a:lnRef>
            <a:fillRef idx="0">
              <a:srgbClr val="FFFFFF"/>
            </a:fillRef>
            <a:effectRef idx="0">
              <a:srgbClr val="FFFFFF"/>
            </a:effectRef>
            <a:fontRef idx="minor">
              <a:schemeClr val="tx1"/>
            </a:fontRef>
          </p:style>
        </p:cxnSp>
      </p:grpSp>
      <p:grpSp>
        <p:nvGrpSpPr>
          <p:cNvPr id="17" name="组合 16"/>
          <p:cNvGrpSpPr/>
          <p:nvPr/>
        </p:nvGrpSpPr>
        <p:grpSpPr>
          <a:xfrm>
            <a:off x="6828155" y="4099560"/>
            <a:ext cx="1537970" cy="1572895"/>
            <a:chOff x="10753" y="6456"/>
            <a:chExt cx="2422" cy="2477"/>
          </a:xfrm>
        </p:grpSpPr>
        <p:sp>
          <p:nvSpPr>
            <p:cNvPr id="10" name="文本框 9"/>
            <p:cNvSpPr txBox="1"/>
            <p:nvPr/>
          </p:nvSpPr>
          <p:spPr>
            <a:xfrm>
              <a:off x="11655" y="8063"/>
              <a:ext cx="1521" cy="871"/>
            </a:xfrm>
            <a:prstGeom prst="rect">
              <a:avLst/>
            </a:prstGeom>
            <a:noFill/>
          </p:spPr>
          <p:txBody>
            <a:bodyPr wrap="square" rtlCol="0">
              <a:spAutoFit/>
            </a:bodyPr>
            <a:p>
              <a:pPr>
                <a:lnSpc>
                  <a:spcPct val="150000"/>
                </a:lnSpc>
              </a:pPr>
              <a:r>
                <a:rPr lang="zh-CN" altLang="en-US" sz="2000" b="1">
                  <a:solidFill>
                    <a:srgbClr val="FFC000"/>
                  </a:solidFill>
                </a:rPr>
                <a:t>机器人</a:t>
              </a:r>
              <a:endParaRPr lang="zh-CN" altLang="en-US" sz="2000" b="1">
                <a:solidFill>
                  <a:srgbClr val="FFC000"/>
                </a:solidFill>
              </a:endParaRPr>
            </a:p>
          </p:txBody>
        </p:sp>
        <p:cxnSp>
          <p:nvCxnSpPr>
            <p:cNvPr id="16" name="直接连接符 15"/>
            <p:cNvCxnSpPr/>
            <p:nvPr/>
          </p:nvCxnSpPr>
          <p:spPr>
            <a:xfrm>
              <a:off x="10753" y="6456"/>
              <a:ext cx="1368" cy="1607"/>
            </a:xfrm>
            <a:prstGeom prst="line">
              <a:avLst/>
            </a:prstGeom>
            <a:ln w="25400">
              <a:solidFill>
                <a:srgbClr val="FFC000"/>
              </a:solidFill>
            </a:ln>
          </p:spPr>
          <p:style>
            <a:lnRef idx="2">
              <a:schemeClr val="accent1"/>
            </a:lnRef>
            <a:fillRef idx="0">
              <a:srgbClr val="FFFFFF"/>
            </a:fillRef>
            <a:effectRef idx="0">
              <a:srgbClr val="FFFFFF"/>
            </a:effectRef>
            <a:fontRef idx="minor">
              <a:schemeClr val="tx1"/>
            </a:fontRef>
          </p:style>
        </p:cxnSp>
      </p:gr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3" name="文本框 2"/>
          <p:cNvSpPr txBox="1"/>
          <p:nvPr/>
        </p:nvSpPr>
        <p:spPr>
          <a:xfrm>
            <a:off x="850265" y="1542415"/>
            <a:ext cx="11028680" cy="414020"/>
          </a:xfrm>
          <a:prstGeom prst="rect">
            <a:avLst/>
          </a:prstGeom>
          <a:noFill/>
        </p:spPr>
        <p:txBody>
          <a:bodyPr wrap="none" rtlCol="0">
            <a:spAutoFit/>
          </a:bodyPr>
          <a:p>
            <a:pPr indent="0" algn="l">
              <a:lnSpc>
                <a:spcPct val="150000"/>
              </a:lnSpc>
              <a:buFont typeface="Wingdings" panose="05000000000000000000" charset="0"/>
              <a:buNone/>
            </a:pPr>
            <a:r>
              <a:rPr lang="zh-CN" altLang="en-US" sz="1400" b="1">
                <a:solidFill>
                  <a:schemeClr val="bg1"/>
                </a:solidFill>
                <a:highlight>
                  <a:srgbClr val="008000"/>
                </a:highlight>
              </a:rPr>
              <a:t>环境感知</a:t>
            </a:r>
            <a:r>
              <a:rPr lang="zh-CN" altLang="en-US" sz="1400">
                <a:solidFill>
                  <a:schemeClr val="bg1"/>
                </a:solidFill>
              </a:rPr>
              <a:t>就是</a:t>
            </a:r>
            <a:r>
              <a:rPr lang="zh-CN" altLang="en-US" sz="1400" b="1" u="sng">
                <a:solidFill>
                  <a:srgbClr val="FFFF00"/>
                </a:solidFill>
              </a:rPr>
              <a:t>机器人</a:t>
            </a:r>
            <a:r>
              <a:rPr lang="zh-CN" altLang="en-US" sz="1400">
                <a:solidFill>
                  <a:schemeClr val="bg1"/>
                </a:solidFill>
              </a:rPr>
              <a:t>利用</a:t>
            </a:r>
            <a:r>
              <a:rPr lang="zh-CN" altLang="en-US" sz="1400" b="1" u="sng">
                <a:solidFill>
                  <a:srgbClr val="FFFF00"/>
                </a:solidFill>
              </a:rPr>
              <a:t>传感器</a:t>
            </a:r>
            <a:r>
              <a:rPr lang="zh-CN" altLang="en-US" sz="1400">
                <a:solidFill>
                  <a:schemeClr val="bg1"/>
                </a:solidFill>
              </a:rPr>
              <a:t>获取</a:t>
            </a:r>
            <a:r>
              <a:rPr lang="zh-CN" altLang="en-US" sz="1400" b="1" u="sng">
                <a:solidFill>
                  <a:srgbClr val="FFFF00"/>
                </a:solidFill>
              </a:rPr>
              <a:t>自身及环境状态信息</a:t>
            </a:r>
            <a:r>
              <a:rPr lang="zh-CN" altLang="en-US" sz="1400">
                <a:solidFill>
                  <a:schemeClr val="bg1"/>
                </a:solidFill>
              </a:rPr>
              <a:t>的过程，自主导航机器人的环境感知主要包括实时定位、环境建模、语义理解等。</a:t>
            </a:r>
            <a:endParaRPr lang="zh-CN" altLang="en-US" sz="1400">
              <a:solidFill>
                <a:schemeClr val="bg1"/>
              </a:solidFill>
            </a:endParaRPr>
          </a:p>
        </p:txBody>
      </p:sp>
      <p:sp>
        <p:nvSpPr>
          <p:cNvPr id="4" name="文本框 3"/>
          <p:cNvSpPr txBox="1"/>
          <p:nvPr/>
        </p:nvSpPr>
        <p:spPr>
          <a:xfrm>
            <a:off x="3352800" y="2731770"/>
            <a:ext cx="9639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实时定位</a:t>
            </a:r>
            <a:endParaRPr lang="zh-CN" altLang="en-US" sz="1200">
              <a:solidFill>
                <a:schemeClr val="bg1"/>
              </a:solidFill>
            </a:endParaRPr>
          </a:p>
        </p:txBody>
      </p:sp>
      <p:sp>
        <p:nvSpPr>
          <p:cNvPr id="7" name="文本框 6"/>
          <p:cNvSpPr txBox="1"/>
          <p:nvPr/>
        </p:nvSpPr>
        <p:spPr>
          <a:xfrm>
            <a:off x="4592320" y="2338070"/>
            <a:ext cx="9639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被动定位</a:t>
            </a:r>
            <a:endParaRPr lang="zh-CN" altLang="en-US" sz="1200">
              <a:solidFill>
                <a:schemeClr val="bg1"/>
              </a:solidFill>
            </a:endParaRPr>
          </a:p>
        </p:txBody>
      </p:sp>
      <p:sp>
        <p:nvSpPr>
          <p:cNvPr id="27" name="文本框 26"/>
          <p:cNvSpPr txBox="1"/>
          <p:nvPr/>
        </p:nvSpPr>
        <p:spPr>
          <a:xfrm>
            <a:off x="5781040" y="2015490"/>
            <a:ext cx="811530" cy="1014730"/>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GPS</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二维码</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RFID</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磁条</a:t>
            </a:r>
            <a:endParaRPr lang="zh-CN" altLang="en-US" sz="1200">
              <a:solidFill>
                <a:schemeClr val="bg1"/>
              </a:solidFill>
            </a:endParaRPr>
          </a:p>
          <a:p>
            <a:pPr marL="171450" indent="-171450" algn="l">
              <a:lnSpc>
                <a:spcPct val="100000"/>
              </a:lnSpc>
              <a:buFont typeface="Wingdings" panose="05000000000000000000" charset="0"/>
              <a:buChar char="n"/>
            </a:pPr>
            <a:r>
              <a:rPr lang="en-US" altLang="zh-CN" sz="1200">
                <a:solidFill>
                  <a:schemeClr val="bg1"/>
                </a:solidFill>
              </a:rPr>
              <a:t>...</a:t>
            </a:r>
            <a:endParaRPr lang="zh-CN" altLang="en-US" sz="1200">
              <a:solidFill>
                <a:schemeClr val="bg1"/>
              </a:solidFill>
            </a:endParaRPr>
          </a:p>
        </p:txBody>
      </p:sp>
      <p:sp>
        <p:nvSpPr>
          <p:cNvPr id="28" name="文本框 27"/>
          <p:cNvSpPr txBox="1"/>
          <p:nvPr/>
        </p:nvSpPr>
        <p:spPr>
          <a:xfrm>
            <a:off x="4592320" y="3067050"/>
            <a:ext cx="9639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主动定位</a:t>
            </a:r>
            <a:endParaRPr lang="zh-CN" altLang="en-US" sz="1200">
              <a:solidFill>
                <a:schemeClr val="bg1"/>
              </a:solidFill>
            </a:endParaRPr>
          </a:p>
        </p:txBody>
      </p:sp>
      <p:sp>
        <p:nvSpPr>
          <p:cNvPr id="29" name="文本框 28"/>
          <p:cNvSpPr txBox="1"/>
          <p:nvPr/>
        </p:nvSpPr>
        <p:spPr>
          <a:xfrm>
            <a:off x="5781040" y="3044190"/>
            <a:ext cx="1530985" cy="460375"/>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SLAM建图模式</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SLAM重定位模式</a:t>
            </a:r>
            <a:endParaRPr lang="zh-CN" altLang="en-US" sz="1200">
              <a:solidFill>
                <a:schemeClr val="bg1"/>
              </a:solidFill>
            </a:endParaRPr>
          </a:p>
        </p:txBody>
      </p:sp>
      <p:sp>
        <p:nvSpPr>
          <p:cNvPr id="30" name="文本框 29"/>
          <p:cNvSpPr txBox="1"/>
          <p:nvPr/>
        </p:nvSpPr>
        <p:spPr>
          <a:xfrm>
            <a:off x="3352800" y="3919855"/>
            <a:ext cx="9639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环境建模</a:t>
            </a:r>
            <a:endParaRPr lang="zh-CN" altLang="en-US" sz="1200">
              <a:solidFill>
                <a:schemeClr val="bg1"/>
              </a:solidFill>
            </a:endParaRPr>
          </a:p>
        </p:txBody>
      </p:sp>
      <p:sp>
        <p:nvSpPr>
          <p:cNvPr id="31" name="左大括号 30"/>
          <p:cNvSpPr/>
          <p:nvPr/>
        </p:nvSpPr>
        <p:spPr>
          <a:xfrm>
            <a:off x="4380865" y="2520950"/>
            <a:ext cx="198120" cy="807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2" name="左大括号 31"/>
          <p:cNvSpPr/>
          <p:nvPr/>
        </p:nvSpPr>
        <p:spPr>
          <a:xfrm>
            <a:off x="5569585" y="2159635"/>
            <a:ext cx="198120" cy="753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3" name="左大括号 32"/>
          <p:cNvSpPr/>
          <p:nvPr/>
        </p:nvSpPr>
        <p:spPr>
          <a:xfrm>
            <a:off x="5569585" y="3114040"/>
            <a:ext cx="198120" cy="337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3352800" y="5442585"/>
            <a:ext cx="9639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语义理解</a:t>
            </a:r>
            <a:endParaRPr lang="zh-CN" altLang="en-US" sz="1200">
              <a:solidFill>
                <a:schemeClr val="bg1"/>
              </a:solidFill>
            </a:endParaRPr>
          </a:p>
        </p:txBody>
      </p:sp>
      <p:sp>
        <p:nvSpPr>
          <p:cNvPr id="35" name="左大括号 34"/>
          <p:cNvSpPr/>
          <p:nvPr/>
        </p:nvSpPr>
        <p:spPr>
          <a:xfrm>
            <a:off x="4380865" y="3539490"/>
            <a:ext cx="198120" cy="1134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6" name="文本框 35"/>
          <p:cNvSpPr txBox="1"/>
          <p:nvPr/>
        </p:nvSpPr>
        <p:spPr>
          <a:xfrm>
            <a:off x="4600575" y="3484880"/>
            <a:ext cx="963930" cy="1198880"/>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特征地图</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点云地图</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几何地图</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栅格地图</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拓扑地图</a:t>
            </a:r>
            <a:endParaRPr lang="zh-CN" altLang="en-US" sz="1200">
              <a:solidFill>
                <a:schemeClr val="bg1"/>
              </a:solidFill>
            </a:endParaRPr>
          </a:p>
          <a:p>
            <a:pPr marL="171450" indent="-171450" algn="l">
              <a:lnSpc>
                <a:spcPct val="100000"/>
              </a:lnSpc>
              <a:buFont typeface="Wingdings" panose="05000000000000000000" charset="0"/>
              <a:buChar char="n"/>
            </a:pPr>
            <a:r>
              <a:rPr lang="en-US" altLang="zh-CN" sz="1200">
                <a:solidFill>
                  <a:schemeClr val="bg1"/>
                </a:solidFill>
              </a:rPr>
              <a:t>...</a:t>
            </a:r>
            <a:endParaRPr lang="en-US" altLang="zh-CN" sz="1200">
              <a:solidFill>
                <a:schemeClr val="bg1"/>
              </a:solidFill>
            </a:endParaRPr>
          </a:p>
        </p:txBody>
      </p:sp>
      <p:cxnSp>
        <p:nvCxnSpPr>
          <p:cNvPr id="37" name="直接箭头连接符 36"/>
          <p:cNvCxnSpPr/>
          <p:nvPr/>
        </p:nvCxnSpPr>
        <p:spPr>
          <a:xfrm>
            <a:off x="5523230" y="4170045"/>
            <a:ext cx="4464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969635" y="3940175"/>
            <a:ext cx="1268730" cy="460375"/>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二维栅格地图</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三维栅格地图</a:t>
            </a:r>
            <a:endParaRPr lang="zh-CN" altLang="en-US" sz="1200">
              <a:solidFill>
                <a:schemeClr val="bg1"/>
              </a:solidFill>
            </a:endParaRPr>
          </a:p>
        </p:txBody>
      </p:sp>
      <p:cxnSp>
        <p:nvCxnSpPr>
          <p:cNvPr id="39" name="直接箭头连接符 38"/>
          <p:cNvCxnSpPr/>
          <p:nvPr/>
        </p:nvCxnSpPr>
        <p:spPr>
          <a:xfrm>
            <a:off x="7205345" y="4259580"/>
            <a:ext cx="4464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651750" y="4119880"/>
            <a:ext cx="640080" cy="275590"/>
          </a:xfrm>
          <a:prstGeom prst="rect">
            <a:avLst/>
          </a:prstGeom>
          <a:noFill/>
        </p:spPr>
        <p:txBody>
          <a:bodyPr wrap="none" rtlCol="0">
            <a:spAutoFit/>
          </a:bodyPr>
          <a:p>
            <a:pPr indent="0" algn="l">
              <a:lnSpc>
                <a:spcPct val="100000"/>
              </a:lnSpc>
              <a:buFont typeface="Wingdings" panose="05000000000000000000" charset="0"/>
              <a:buNone/>
            </a:pPr>
            <a:r>
              <a:rPr lang="zh-CN" altLang="en-US" sz="1200">
                <a:solidFill>
                  <a:schemeClr val="bg1"/>
                </a:solidFill>
              </a:rPr>
              <a:t>八叉树</a:t>
            </a:r>
            <a:endParaRPr lang="zh-CN" altLang="en-US" sz="1200">
              <a:solidFill>
                <a:schemeClr val="bg1"/>
              </a:solidFill>
            </a:endParaRPr>
          </a:p>
        </p:txBody>
      </p:sp>
      <p:sp>
        <p:nvSpPr>
          <p:cNvPr id="41" name="左大括号 40"/>
          <p:cNvSpPr/>
          <p:nvPr/>
        </p:nvSpPr>
        <p:spPr>
          <a:xfrm>
            <a:off x="4380865" y="5065395"/>
            <a:ext cx="198120" cy="1134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2" name="文本框 41"/>
          <p:cNvSpPr txBox="1"/>
          <p:nvPr/>
        </p:nvSpPr>
        <p:spPr>
          <a:xfrm>
            <a:off x="6060440" y="4456430"/>
            <a:ext cx="1421130" cy="1198880"/>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车道识别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路障识别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交通信号灯识别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移动物体识别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地面分割</a:t>
            </a:r>
            <a:endParaRPr lang="zh-CN" altLang="en-US" sz="1200">
              <a:solidFill>
                <a:schemeClr val="bg1"/>
              </a:solidFill>
            </a:endParaRPr>
          </a:p>
          <a:p>
            <a:pPr marL="171450" indent="-171450" algn="l">
              <a:lnSpc>
                <a:spcPct val="100000"/>
              </a:lnSpc>
              <a:buFont typeface="Wingdings" panose="05000000000000000000" charset="0"/>
              <a:buChar char="n"/>
            </a:pPr>
            <a:r>
              <a:rPr lang="en-US" altLang="zh-CN" sz="1200">
                <a:solidFill>
                  <a:schemeClr val="bg1"/>
                </a:solidFill>
              </a:rPr>
              <a:t>...</a:t>
            </a:r>
            <a:endParaRPr lang="en-US" altLang="zh-CN" sz="1200">
              <a:solidFill>
                <a:schemeClr val="bg1"/>
              </a:solidFill>
            </a:endParaRPr>
          </a:p>
        </p:txBody>
      </p:sp>
      <p:sp>
        <p:nvSpPr>
          <p:cNvPr id="43" name="文本框 42"/>
          <p:cNvSpPr txBox="1"/>
          <p:nvPr/>
        </p:nvSpPr>
        <p:spPr>
          <a:xfrm>
            <a:off x="4608195" y="4841875"/>
            <a:ext cx="12687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无人驾驶汽车</a:t>
            </a:r>
            <a:endParaRPr lang="zh-CN" altLang="en-US" sz="1200">
              <a:solidFill>
                <a:schemeClr val="bg1"/>
              </a:solidFill>
            </a:endParaRPr>
          </a:p>
        </p:txBody>
      </p:sp>
      <p:sp>
        <p:nvSpPr>
          <p:cNvPr id="44" name="左大括号 43"/>
          <p:cNvSpPr/>
          <p:nvPr/>
        </p:nvSpPr>
        <p:spPr>
          <a:xfrm>
            <a:off x="5855335" y="4536440"/>
            <a:ext cx="198120" cy="1019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5" name="文本框 44"/>
          <p:cNvSpPr txBox="1"/>
          <p:nvPr/>
        </p:nvSpPr>
        <p:spPr>
          <a:xfrm>
            <a:off x="4606290" y="6015355"/>
            <a:ext cx="1421130" cy="368300"/>
          </a:xfrm>
          <a:prstGeom prst="rect">
            <a:avLst/>
          </a:prstGeom>
          <a:noFill/>
        </p:spPr>
        <p:txBody>
          <a:bodyPr wrap="none" rtlCol="0">
            <a:spAutoFit/>
          </a:bodyPr>
          <a:p>
            <a:pPr marL="171450" indent="-171450" algn="l">
              <a:lnSpc>
                <a:spcPct val="150000"/>
              </a:lnSpc>
              <a:buFont typeface="Wingdings" panose="05000000000000000000" charset="0"/>
              <a:buChar char="n"/>
            </a:pPr>
            <a:r>
              <a:rPr lang="zh-CN" altLang="en-US" sz="1200">
                <a:solidFill>
                  <a:schemeClr val="bg1"/>
                </a:solidFill>
              </a:rPr>
              <a:t>室内移动机器人</a:t>
            </a:r>
            <a:endParaRPr lang="zh-CN" altLang="en-US" sz="1200">
              <a:solidFill>
                <a:schemeClr val="bg1"/>
              </a:solidFill>
            </a:endParaRPr>
          </a:p>
        </p:txBody>
      </p:sp>
      <p:sp>
        <p:nvSpPr>
          <p:cNvPr id="46" name="左大括号 45"/>
          <p:cNvSpPr/>
          <p:nvPr/>
        </p:nvSpPr>
        <p:spPr>
          <a:xfrm>
            <a:off x="5994400" y="5734685"/>
            <a:ext cx="198120" cy="1019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7" name="文本框 46"/>
          <p:cNvSpPr txBox="1"/>
          <p:nvPr/>
        </p:nvSpPr>
        <p:spPr>
          <a:xfrm>
            <a:off x="6258560" y="5671185"/>
            <a:ext cx="1268730" cy="1198880"/>
          </a:xfrm>
          <a:prstGeom prst="rect">
            <a:avLst/>
          </a:prstGeom>
          <a:noFill/>
        </p:spPr>
        <p:txBody>
          <a:bodyPr wrap="none" rtlCol="0">
            <a:spAutoFit/>
          </a:bodyPr>
          <a:p>
            <a:pPr marL="171450" indent="-171450" algn="l">
              <a:lnSpc>
                <a:spcPct val="100000"/>
              </a:lnSpc>
              <a:buFont typeface="Wingdings" panose="05000000000000000000" charset="0"/>
              <a:buChar char="n"/>
            </a:pPr>
            <a:r>
              <a:rPr lang="zh-CN" altLang="en-US" sz="1200">
                <a:solidFill>
                  <a:schemeClr val="bg1"/>
                </a:solidFill>
              </a:rPr>
              <a:t>电梯识别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门窗识别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玻璃墙识别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镂空物体识别</a:t>
            </a:r>
            <a:endParaRPr lang="zh-CN" altLang="en-US" sz="1200">
              <a:solidFill>
                <a:schemeClr val="bg1"/>
              </a:solidFill>
            </a:endParaRPr>
          </a:p>
          <a:p>
            <a:pPr marL="171450" indent="-171450" algn="l">
              <a:lnSpc>
                <a:spcPct val="100000"/>
              </a:lnSpc>
              <a:buFont typeface="Wingdings" panose="05000000000000000000" charset="0"/>
              <a:buChar char="n"/>
            </a:pPr>
            <a:r>
              <a:rPr lang="zh-CN" altLang="en-US" sz="1200">
                <a:solidFill>
                  <a:schemeClr val="bg1"/>
                </a:solidFill>
              </a:rPr>
              <a:t>斜坡识别</a:t>
            </a:r>
            <a:endParaRPr lang="zh-CN" altLang="en-US" sz="1200">
              <a:solidFill>
                <a:schemeClr val="bg1"/>
              </a:solidFill>
            </a:endParaRPr>
          </a:p>
          <a:p>
            <a:pPr marL="171450" indent="-171450" algn="l">
              <a:lnSpc>
                <a:spcPct val="100000"/>
              </a:lnSpc>
              <a:buFont typeface="Wingdings" panose="05000000000000000000" charset="0"/>
              <a:buChar char="n"/>
            </a:pPr>
            <a:r>
              <a:rPr lang="en-US" altLang="zh-CN" sz="1200">
                <a:solidFill>
                  <a:schemeClr val="bg1"/>
                </a:solidFill>
              </a:rPr>
              <a:t>...</a:t>
            </a:r>
            <a:endParaRPr lang="en-US" altLang="zh-CN" sz="1200">
              <a:solidFill>
                <a:schemeClr val="bg1"/>
              </a:solidFill>
            </a:endParaRPr>
          </a:p>
        </p:txBody>
      </p:sp>
      <p:sp>
        <p:nvSpPr>
          <p:cNvPr id="48" name="左大括号 47"/>
          <p:cNvSpPr/>
          <p:nvPr/>
        </p:nvSpPr>
        <p:spPr>
          <a:xfrm>
            <a:off x="3038475" y="2680335"/>
            <a:ext cx="198120" cy="3320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9" name="文本框 48"/>
          <p:cNvSpPr txBox="1"/>
          <p:nvPr/>
        </p:nvSpPr>
        <p:spPr>
          <a:xfrm>
            <a:off x="1861185" y="3951605"/>
            <a:ext cx="1249680" cy="645160"/>
          </a:xfrm>
          <a:prstGeom prst="rect">
            <a:avLst/>
          </a:prstGeom>
          <a:noFill/>
        </p:spPr>
        <p:txBody>
          <a:bodyPr wrap="none" rtlCol="0">
            <a:spAutoFit/>
          </a:bodyPr>
          <a:p>
            <a:pPr indent="0" algn="ctr">
              <a:lnSpc>
                <a:spcPct val="150000"/>
              </a:lnSpc>
              <a:buFont typeface="Wingdings" panose="05000000000000000000" charset="0"/>
              <a:buNone/>
            </a:pPr>
            <a:r>
              <a:rPr lang="zh-CN" altLang="en-US" sz="1200">
                <a:solidFill>
                  <a:schemeClr val="bg1"/>
                </a:solidFill>
              </a:rPr>
              <a:t>自主移动机器人</a:t>
            </a:r>
            <a:endParaRPr lang="zh-CN" altLang="en-US" sz="1200">
              <a:solidFill>
                <a:schemeClr val="bg1"/>
              </a:solidFill>
            </a:endParaRPr>
          </a:p>
          <a:p>
            <a:pPr indent="0" algn="ctr">
              <a:lnSpc>
                <a:spcPct val="150000"/>
              </a:lnSpc>
              <a:buFont typeface="Wingdings" panose="05000000000000000000" charset="0"/>
              <a:buNone/>
            </a:pPr>
            <a:r>
              <a:rPr lang="zh-CN" altLang="en-US" sz="1200">
                <a:solidFill>
                  <a:schemeClr val="bg1"/>
                </a:solidFill>
              </a:rPr>
              <a:t>环境感知</a:t>
            </a:r>
            <a:endParaRPr lang="zh-CN" altLang="en-US" sz="1200">
              <a:solidFill>
                <a:schemeClr val="bg1"/>
              </a:solidFill>
            </a:endParaRPr>
          </a:p>
        </p:txBody>
      </p:sp>
    </p:spTree>
    <p:custDataLst>
      <p:tags r:id="rId6"/>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实时定位</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环境建模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语义理解</a:t>
            </a:r>
            <a:endParaRPr lang="zh-CN" altLang="en-US" sz="1400" b="0">
              <a:solidFill>
                <a:schemeClr val="bg1"/>
              </a:solidFill>
              <a:latin typeface="+mn-ea"/>
            </a:endParaRPr>
          </a:p>
        </p:txBody>
      </p:sp>
      <p:sp>
        <p:nvSpPr>
          <p:cNvPr id="4" name="右箭头 3"/>
          <p:cNvSpPr/>
          <p:nvPr>
            <p:custDataLst>
              <p:tags r:id="rId6"/>
            </p:custDataLst>
          </p:nvPr>
        </p:nvSpPr>
        <p:spPr>
          <a:xfrm>
            <a:off x="1829435" y="1709420"/>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935605" y="1397635"/>
            <a:ext cx="894080" cy="737235"/>
          </a:xfrm>
          <a:prstGeom prst="rect">
            <a:avLst/>
          </a:prstGeom>
          <a:noFill/>
        </p:spPr>
        <p:txBody>
          <a:bodyPr wrap="none" rtlCol="0">
            <a:spAutoFit/>
          </a:bodyPr>
          <a:p>
            <a:pPr indent="0" algn="l">
              <a:lnSpc>
                <a:spcPct val="150000"/>
              </a:lnSpc>
              <a:buNone/>
            </a:pPr>
            <a:r>
              <a:rPr lang="zh-CN" altLang="en-US" sz="1400">
                <a:solidFill>
                  <a:srgbClr val="FFFF00"/>
                </a:solidFill>
              </a:rPr>
              <a:t>被动定位</a:t>
            </a:r>
            <a:endParaRPr lang="zh-CN" altLang="en-US" sz="1400">
              <a:solidFill>
                <a:schemeClr val="bg1"/>
              </a:solidFill>
            </a:endParaRPr>
          </a:p>
          <a:p>
            <a:pPr indent="0" algn="l">
              <a:lnSpc>
                <a:spcPct val="150000"/>
              </a:lnSpc>
              <a:buNone/>
            </a:pPr>
            <a:r>
              <a:rPr lang="zh-CN" altLang="en-US" sz="1400">
                <a:solidFill>
                  <a:schemeClr val="bg1"/>
                </a:solidFill>
              </a:rPr>
              <a:t>主动定位</a:t>
            </a:r>
            <a:endParaRPr lang="zh-CN" altLang="en-US" sz="1400">
              <a:solidFill>
                <a:schemeClr val="bg1"/>
              </a:solidFill>
            </a:endParaRPr>
          </a:p>
        </p:txBody>
      </p:sp>
      <p:sp>
        <p:nvSpPr>
          <p:cNvPr id="31" name="左大括号 30"/>
          <p:cNvSpPr/>
          <p:nvPr/>
        </p:nvSpPr>
        <p:spPr>
          <a:xfrm>
            <a:off x="2724150" y="1399540"/>
            <a:ext cx="198120" cy="807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7" name="文本框 26"/>
          <p:cNvSpPr txBox="1"/>
          <p:nvPr/>
        </p:nvSpPr>
        <p:spPr>
          <a:xfrm>
            <a:off x="4594860" y="1094105"/>
            <a:ext cx="716280" cy="1168400"/>
          </a:xfrm>
          <a:prstGeom prst="rect">
            <a:avLst/>
          </a:prstGeom>
          <a:noFill/>
        </p:spPr>
        <p:txBody>
          <a:bodyPr wrap="none" rtlCol="0">
            <a:spAutoFit/>
          </a:bodyPr>
          <a:p>
            <a:pPr indent="0" algn="l">
              <a:lnSpc>
                <a:spcPct val="100000"/>
              </a:lnSpc>
              <a:buNone/>
            </a:pPr>
            <a:r>
              <a:rPr lang="zh-CN" altLang="en-US" sz="1400">
                <a:solidFill>
                  <a:schemeClr val="bg1"/>
                </a:solidFill>
              </a:rPr>
              <a:t>GPS</a:t>
            </a:r>
            <a:endParaRPr lang="zh-CN" altLang="en-US" sz="1400">
              <a:solidFill>
                <a:schemeClr val="bg1"/>
              </a:solidFill>
            </a:endParaRPr>
          </a:p>
          <a:p>
            <a:pPr indent="0" algn="l">
              <a:lnSpc>
                <a:spcPct val="100000"/>
              </a:lnSpc>
              <a:buNone/>
            </a:pPr>
            <a:r>
              <a:rPr lang="zh-CN" altLang="en-US" sz="1400">
                <a:solidFill>
                  <a:schemeClr val="bg1"/>
                </a:solidFill>
              </a:rPr>
              <a:t>二维码</a:t>
            </a:r>
            <a:endParaRPr lang="zh-CN" altLang="en-US" sz="1400">
              <a:solidFill>
                <a:schemeClr val="bg1"/>
              </a:solidFill>
            </a:endParaRPr>
          </a:p>
          <a:p>
            <a:pPr indent="0" algn="l">
              <a:lnSpc>
                <a:spcPct val="100000"/>
              </a:lnSpc>
              <a:buNone/>
            </a:pPr>
            <a:r>
              <a:rPr lang="zh-CN" altLang="en-US" sz="1400">
                <a:solidFill>
                  <a:schemeClr val="bg1"/>
                </a:solidFill>
              </a:rPr>
              <a:t>RFID</a:t>
            </a:r>
            <a:endParaRPr lang="zh-CN" altLang="en-US" sz="1400">
              <a:solidFill>
                <a:schemeClr val="bg1"/>
              </a:solidFill>
            </a:endParaRPr>
          </a:p>
          <a:p>
            <a:pPr indent="0" algn="l">
              <a:lnSpc>
                <a:spcPct val="100000"/>
              </a:lnSpc>
              <a:buNone/>
            </a:pPr>
            <a:r>
              <a:rPr lang="zh-CN" altLang="en-US" sz="1400">
                <a:solidFill>
                  <a:schemeClr val="bg1"/>
                </a:solidFill>
              </a:rPr>
              <a:t>磁条</a:t>
            </a:r>
            <a:endParaRPr lang="zh-CN" altLang="en-US" sz="1400">
              <a:solidFill>
                <a:schemeClr val="bg1"/>
              </a:solidFill>
            </a:endParaRPr>
          </a:p>
          <a:p>
            <a:pPr indent="0" algn="l">
              <a:lnSpc>
                <a:spcPct val="100000"/>
              </a:lnSpc>
              <a:buNone/>
            </a:pPr>
            <a:r>
              <a:rPr lang="en-US" altLang="zh-CN" sz="1400">
                <a:solidFill>
                  <a:schemeClr val="bg1"/>
                </a:solidFill>
              </a:rPr>
              <a:t>...</a:t>
            </a:r>
            <a:endParaRPr lang="en-US" altLang="zh-CN" sz="1400">
              <a:solidFill>
                <a:schemeClr val="bg1"/>
              </a:solidFill>
            </a:endParaRPr>
          </a:p>
        </p:txBody>
      </p:sp>
      <p:sp>
        <p:nvSpPr>
          <p:cNvPr id="19" name="左大括号 18"/>
          <p:cNvSpPr/>
          <p:nvPr/>
        </p:nvSpPr>
        <p:spPr>
          <a:xfrm>
            <a:off x="4373880" y="1181100"/>
            <a:ext cx="198120" cy="931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右箭头 19"/>
          <p:cNvSpPr/>
          <p:nvPr>
            <p:custDataLst>
              <p:tags r:id="rId7"/>
            </p:custDataLst>
          </p:nvPr>
        </p:nvSpPr>
        <p:spPr>
          <a:xfrm>
            <a:off x="3778250" y="1532255"/>
            <a:ext cx="52578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等腰三角形 20"/>
          <p:cNvSpPr/>
          <p:nvPr/>
        </p:nvSpPr>
        <p:spPr>
          <a:xfrm>
            <a:off x="6555740" y="3604260"/>
            <a:ext cx="474345" cy="373380"/>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等腰三角形 21"/>
          <p:cNvSpPr/>
          <p:nvPr/>
        </p:nvSpPr>
        <p:spPr>
          <a:xfrm>
            <a:off x="8427085" y="2565400"/>
            <a:ext cx="474345" cy="373380"/>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等腰三角形 22"/>
          <p:cNvSpPr/>
          <p:nvPr/>
        </p:nvSpPr>
        <p:spPr>
          <a:xfrm>
            <a:off x="10050145" y="1558925"/>
            <a:ext cx="474345" cy="373380"/>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等腰三角形 23"/>
          <p:cNvSpPr/>
          <p:nvPr/>
        </p:nvSpPr>
        <p:spPr>
          <a:xfrm>
            <a:off x="7244715" y="1094105"/>
            <a:ext cx="474345" cy="373380"/>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椭圆 28"/>
          <p:cNvSpPr>
            <a:spLocks noChangeAspect="1"/>
          </p:cNvSpPr>
          <p:nvPr/>
        </p:nvSpPr>
        <p:spPr>
          <a:xfrm>
            <a:off x="5259070" y="2207260"/>
            <a:ext cx="3168000" cy="31680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椭圆 32"/>
          <p:cNvSpPr>
            <a:spLocks noChangeAspect="1"/>
          </p:cNvSpPr>
          <p:nvPr/>
        </p:nvSpPr>
        <p:spPr>
          <a:xfrm>
            <a:off x="7404100" y="1532255"/>
            <a:ext cx="2520000" cy="25200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6096000" y="3347085"/>
            <a:ext cx="730885" cy="368300"/>
          </a:xfrm>
          <a:prstGeom prst="rect">
            <a:avLst/>
          </a:prstGeom>
          <a:noFill/>
        </p:spPr>
        <p:txBody>
          <a:bodyPr wrap="square" rtlCol="0">
            <a:spAutoFit/>
          </a:bodyPr>
          <a:p>
            <a:r>
              <a:rPr lang="zh-CN" altLang="en-US">
                <a:solidFill>
                  <a:schemeClr val="accent1"/>
                </a:solidFill>
              </a:rPr>
              <a:t>路标</a:t>
            </a:r>
            <a:endParaRPr lang="zh-CN" altLang="en-US">
              <a:solidFill>
                <a:schemeClr val="accent1"/>
              </a:solidFill>
            </a:endParaRPr>
          </a:p>
        </p:txBody>
      </p:sp>
      <p:sp>
        <p:nvSpPr>
          <p:cNvPr id="35" name="文本框 34"/>
          <p:cNvSpPr txBox="1"/>
          <p:nvPr/>
        </p:nvSpPr>
        <p:spPr>
          <a:xfrm>
            <a:off x="9652635" y="1190625"/>
            <a:ext cx="730885" cy="368300"/>
          </a:xfrm>
          <a:prstGeom prst="rect">
            <a:avLst/>
          </a:prstGeom>
          <a:noFill/>
        </p:spPr>
        <p:txBody>
          <a:bodyPr wrap="square" rtlCol="0">
            <a:spAutoFit/>
          </a:bodyPr>
          <a:p>
            <a:r>
              <a:rPr lang="zh-CN" altLang="en-US">
                <a:solidFill>
                  <a:schemeClr val="accent1"/>
                </a:solidFill>
              </a:rPr>
              <a:t>路标</a:t>
            </a:r>
            <a:endParaRPr lang="zh-CN" altLang="en-US">
              <a:solidFill>
                <a:schemeClr val="accent1"/>
              </a:solidFill>
            </a:endParaRPr>
          </a:p>
        </p:txBody>
      </p:sp>
      <p:sp>
        <p:nvSpPr>
          <p:cNvPr id="36" name="文本框 35"/>
          <p:cNvSpPr txBox="1"/>
          <p:nvPr/>
        </p:nvSpPr>
        <p:spPr>
          <a:xfrm>
            <a:off x="6682740" y="1019175"/>
            <a:ext cx="730885" cy="368300"/>
          </a:xfrm>
          <a:prstGeom prst="rect">
            <a:avLst/>
          </a:prstGeom>
          <a:noFill/>
        </p:spPr>
        <p:txBody>
          <a:bodyPr wrap="square" rtlCol="0">
            <a:spAutoFit/>
          </a:bodyPr>
          <a:p>
            <a:r>
              <a:rPr lang="zh-CN" altLang="en-US">
                <a:solidFill>
                  <a:schemeClr val="accent1"/>
                </a:solidFill>
              </a:rPr>
              <a:t>路标</a:t>
            </a:r>
            <a:endParaRPr lang="zh-CN" altLang="en-US">
              <a:solidFill>
                <a:schemeClr val="accent1"/>
              </a:solidFill>
            </a:endParaRPr>
          </a:p>
        </p:txBody>
      </p:sp>
      <p:sp>
        <p:nvSpPr>
          <p:cNvPr id="37" name="文本框 36"/>
          <p:cNvSpPr txBox="1"/>
          <p:nvPr/>
        </p:nvSpPr>
        <p:spPr>
          <a:xfrm>
            <a:off x="8727440" y="2367280"/>
            <a:ext cx="730885" cy="368300"/>
          </a:xfrm>
          <a:prstGeom prst="rect">
            <a:avLst/>
          </a:prstGeom>
          <a:noFill/>
        </p:spPr>
        <p:txBody>
          <a:bodyPr wrap="square" rtlCol="0">
            <a:spAutoFit/>
          </a:bodyPr>
          <a:p>
            <a:r>
              <a:rPr lang="zh-CN" altLang="en-US">
                <a:solidFill>
                  <a:schemeClr val="accent1"/>
                </a:solidFill>
              </a:rPr>
              <a:t>路标</a:t>
            </a:r>
            <a:endParaRPr lang="zh-CN" altLang="en-US">
              <a:solidFill>
                <a:schemeClr val="accent1"/>
              </a:solidFill>
            </a:endParaRPr>
          </a:p>
        </p:txBody>
      </p:sp>
      <p:sp>
        <p:nvSpPr>
          <p:cNvPr id="38" name="文本框 37"/>
          <p:cNvSpPr txBox="1"/>
          <p:nvPr/>
        </p:nvSpPr>
        <p:spPr>
          <a:xfrm>
            <a:off x="8242300" y="4366895"/>
            <a:ext cx="871220" cy="368300"/>
          </a:xfrm>
          <a:prstGeom prst="rect">
            <a:avLst/>
          </a:prstGeom>
          <a:noFill/>
        </p:spPr>
        <p:txBody>
          <a:bodyPr wrap="square" rtlCol="0">
            <a:spAutoFit/>
          </a:bodyPr>
          <a:p>
            <a:r>
              <a:rPr lang="zh-CN" altLang="en-US">
                <a:solidFill>
                  <a:srgbClr val="FDF731"/>
                </a:solidFill>
              </a:rPr>
              <a:t>机器人</a:t>
            </a:r>
            <a:endParaRPr lang="zh-CN" altLang="en-US">
              <a:solidFill>
                <a:srgbClr val="FDF731"/>
              </a:solidFill>
            </a:endParaRPr>
          </a:p>
        </p:txBody>
      </p:sp>
      <p:cxnSp>
        <p:nvCxnSpPr>
          <p:cNvPr id="39" name="直接连接符 38"/>
          <p:cNvCxnSpPr/>
          <p:nvPr/>
        </p:nvCxnSpPr>
        <p:spPr>
          <a:xfrm>
            <a:off x="6787515" y="3857625"/>
            <a:ext cx="1646555" cy="181610"/>
          </a:xfrm>
          <a:prstGeom prst="line">
            <a:avLst/>
          </a:prstGeom>
        </p:spPr>
        <p:style>
          <a:lnRef idx="2">
            <a:schemeClr val="accent1"/>
          </a:lnRef>
          <a:fillRef idx="0">
            <a:srgbClr val="FFFFFF"/>
          </a:fillRef>
          <a:effectRef idx="0">
            <a:srgbClr val="FFFFFF"/>
          </a:effectRef>
          <a:fontRef idx="minor">
            <a:schemeClr val="tx1"/>
          </a:fontRef>
        </p:style>
      </p:cxnSp>
      <p:cxnSp>
        <p:nvCxnSpPr>
          <p:cNvPr id="40" name="直接连接符 39"/>
          <p:cNvCxnSpPr>
            <a:stCxn id="22" idx="3"/>
          </p:cNvCxnSpPr>
          <p:nvPr/>
        </p:nvCxnSpPr>
        <p:spPr>
          <a:xfrm flipH="1">
            <a:off x="8454390" y="2938780"/>
            <a:ext cx="210185" cy="1130935"/>
          </a:xfrm>
          <a:prstGeom prst="line">
            <a:avLst/>
          </a:prstGeom>
        </p:spPr>
        <p:style>
          <a:lnRef idx="2">
            <a:schemeClr val="accent1"/>
          </a:lnRef>
          <a:fillRef idx="0">
            <a:srgbClr val="FFFFFF"/>
          </a:fillRef>
          <a:effectRef idx="0">
            <a:srgbClr val="FFFFFF"/>
          </a:effectRef>
          <a:fontRef idx="minor">
            <a:schemeClr val="tx1"/>
          </a:fontRef>
        </p:style>
      </p:cxnSp>
      <p:sp>
        <p:nvSpPr>
          <p:cNvPr id="25" name="椭圆 24"/>
          <p:cNvSpPr/>
          <p:nvPr/>
        </p:nvSpPr>
        <p:spPr>
          <a:xfrm>
            <a:off x="8242300" y="3841115"/>
            <a:ext cx="384175" cy="374015"/>
          </a:xfrm>
          <a:prstGeom prst="ellipse">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linds(horizontal)">
                                      <p:cBhvr>
                                        <p:cTn id="29" dur="500"/>
                                        <p:tgtEl>
                                          <p:spTgt spid="3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linds(horizontal)">
                                      <p:cBhvr>
                                        <p:cTn id="35" dur="500"/>
                                        <p:tgtEl>
                                          <p:spTgt spid="3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linds(horizontal)">
                                      <p:cBhvr>
                                        <p:cTn id="41" dur="500"/>
                                        <p:tgtEl>
                                          <p:spTgt spid="3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linds(horizontal)">
                                      <p:cBhvr>
                                        <p:cTn id="47" dur="500"/>
                                        <p:tgtEl>
                                          <p:spTgt spid="3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linds(horizont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500"/>
                                        <p:tgtEl>
                                          <p:spTgt spid="2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linds(horizontal)">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linds(horizontal)">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linds(horizontal)">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blinds(horizont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5" grpId="0"/>
      <p:bldP spid="20" grpId="0" animBg="1"/>
      <p:bldP spid="19" grpId="0" animBg="1"/>
      <p:bldP spid="27" grpId="0"/>
      <p:bldP spid="36" grpId="0"/>
      <p:bldP spid="24" grpId="0" animBg="1"/>
      <p:bldP spid="35" grpId="0"/>
      <p:bldP spid="23" grpId="0" animBg="1"/>
      <p:bldP spid="37" grpId="0"/>
      <p:bldP spid="22" grpId="0" animBg="1"/>
      <p:bldP spid="34" grpId="0"/>
      <p:bldP spid="21" grpId="0" animBg="1"/>
      <p:bldP spid="25" grpId="0" animBg="1"/>
      <p:bldP spid="38" grpId="0"/>
      <p:bldP spid="29"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3910965" y="3126105"/>
            <a:ext cx="4057650" cy="3038475"/>
          </a:xfrm>
          <a:prstGeom prst="rect">
            <a:avLst/>
          </a:prstGeom>
        </p:spPr>
      </p:pic>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4"/>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5"/>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实时定位</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环境建模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语义理解</a:t>
            </a:r>
            <a:endParaRPr lang="zh-CN" altLang="en-US" sz="1400" b="0">
              <a:solidFill>
                <a:schemeClr val="bg1"/>
              </a:solidFill>
              <a:latin typeface="+mn-ea"/>
            </a:endParaRPr>
          </a:p>
        </p:txBody>
      </p:sp>
      <p:sp>
        <p:nvSpPr>
          <p:cNvPr id="4" name="右箭头 3"/>
          <p:cNvSpPr/>
          <p:nvPr>
            <p:custDataLst>
              <p:tags r:id="rId7"/>
            </p:custDataLst>
          </p:nvPr>
        </p:nvSpPr>
        <p:spPr>
          <a:xfrm>
            <a:off x="1829435" y="1709420"/>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935605" y="1397635"/>
            <a:ext cx="894080" cy="737235"/>
          </a:xfrm>
          <a:prstGeom prst="rect">
            <a:avLst/>
          </a:prstGeom>
          <a:noFill/>
        </p:spPr>
        <p:txBody>
          <a:bodyPr wrap="none" rtlCol="0">
            <a:spAutoFit/>
          </a:bodyPr>
          <a:p>
            <a:pPr indent="0" algn="l">
              <a:lnSpc>
                <a:spcPct val="150000"/>
              </a:lnSpc>
              <a:buNone/>
            </a:pPr>
            <a:r>
              <a:rPr lang="zh-CN" altLang="en-US" sz="1400">
                <a:solidFill>
                  <a:schemeClr val="bg1"/>
                </a:solidFill>
              </a:rPr>
              <a:t>被动定位</a:t>
            </a:r>
            <a:endParaRPr lang="zh-CN" altLang="en-US" sz="1400">
              <a:solidFill>
                <a:schemeClr val="bg1"/>
              </a:solidFill>
            </a:endParaRPr>
          </a:p>
          <a:p>
            <a:pPr indent="0" algn="l">
              <a:lnSpc>
                <a:spcPct val="150000"/>
              </a:lnSpc>
              <a:buNone/>
            </a:pPr>
            <a:r>
              <a:rPr lang="zh-CN" altLang="en-US" sz="1400">
                <a:solidFill>
                  <a:srgbClr val="FDF731"/>
                </a:solidFill>
              </a:rPr>
              <a:t>主动定位</a:t>
            </a:r>
            <a:endParaRPr lang="zh-CN" altLang="en-US" sz="1400">
              <a:solidFill>
                <a:srgbClr val="FDF731"/>
              </a:solidFill>
            </a:endParaRPr>
          </a:p>
        </p:txBody>
      </p:sp>
      <p:sp>
        <p:nvSpPr>
          <p:cNvPr id="31" name="左大括号 30"/>
          <p:cNvSpPr/>
          <p:nvPr/>
        </p:nvSpPr>
        <p:spPr>
          <a:xfrm>
            <a:off x="2724150" y="1399540"/>
            <a:ext cx="198120" cy="807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左大括号 18"/>
          <p:cNvSpPr/>
          <p:nvPr/>
        </p:nvSpPr>
        <p:spPr>
          <a:xfrm>
            <a:off x="4422140" y="1600835"/>
            <a:ext cx="198120" cy="7207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右箭头 19"/>
          <p:cNvSpPr/>
          <p:nvPr>
            <p:custDataLst>
              <p:tags r:id="rId8"/>
            </p:custDataLst>
          </p:nvPr>
        </p:nvSpPr>
        <p:spPr>
          <a:xfrm>
            <a:off x="3778250" y="1853565"/>
            <a:ext cx="52578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620260" y="1596390"/>
            <a:ext cx="1556385" cy="737235"/>
          </a:xfrm>
          <a:prstGeom prst="rect">
            <a:avLst/>
          </a:prstGeom>
          <a:noFill/>
        </p:spPr>
        <p:txBody>
          <a:bodyPr wrap="none" rtlCol="0">
            <a:spAutoFit/>
          </a:bodyPr>
          <a:p>
            <a:pPr indent="0" algn="l">
              <a:lnSpc>
                <a:spcPct val="150000"/>
              </a:lnSpc>
              <a:buNone/>
            </a:pPr>
            <a:r>
              <a:rPr lang="zh-CN" altLang="en-US" sz="1400">
                <a:solidFill>
                  <a:schemeClr val="bg1"/>
                </a:solidFill>
              </a:rPr>
              <a:t>SLAM建图模式</a:t>
            </a:r>
            <a:endParaRPr lang="zh-CN" altLang="en-US" sz="1400">
              <a:solidFill>
                <a:schemeClr val="bg1"/>
              </a:solidFill>
            </a:endParaRPr>
          </a:p>
          <a:p>
            <a:pPr indent="0" algn="l">
              <a:lnSpc>
                <a:spcPct val="150000"/>
              </a:lnSpc>
              <a:buNone/>
            </a:pPr>
            <a:r>
              <a:rPr lang="zh-CN" altLang="en-US" sz="1400">
                <a:solidFill>
                  <a:schemeClr val="bg1"/>
                </a:solidFill>
              </a:rPr>
              <a:t>SLAM重定位模式</a:t>
            </a:r>
            <a:endParaRPr lang="zh-CN" altLang="en-US" sz="1400">
              <a:solidFill>
                <a:schemeClr val="bg1"/>
              </a:solidFill>
            </a:endParaRPr>
          </a:p>
        </p:txBody>
      </p:sp>
      <p:sp>
        <p:nvSpPr>
          <p:cNvPr id="8" name="文本框 7"/>
          <p:cNvSpPr txBox="1"/>
          <p:nvPr/>
        </p:nvSpPr>
        <p:spPr>
          <a:xfrm>
            <a:off x="6461125" y="1709420"/>
            <a:ext cx="494601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被动定位搭建路标基站成本高，且很多场景不具备搭建条件。</a:t>
            </a:r>
            <a:endParaRPr lang="zh-CN" altLang="en-US" sz="1400" b="0">
              <a:solidFill>
                <a:srgbClr val="FFFF00"/>
              </a:solidFill>
              <a:latin typeface="+mn-ea"/>
            </a:endParaRPr>
          </a:p>
        </p:txBody>
      </p:sp>
      <p:sp>
        <p:nvSpPr>
          <p:cNvPr id="10" name="文本框 9"/>
          <p:cNvSpPr txBox="1"/>
          <p:nvPr/>
        </p:nvSpPr>
        <p:spPr>
          <a:xfrm>
            <a:off x="579755" y="3126105"/>
            <a:ext cx="2980690" cy="1938020"/>
          </a:xfrm>
          <a:prstGeom prst="rect">
            <a:avLst/>
          </a:prstGeom>
          <a:noFill/>
          <a:ln w="9525">
            <a:noFill/>
          </a:ln>
        </p:spPr>
        <p:txBody>
          <a:bodyPr wrap="square">
            <a:spAutoFit/>
          </a:bodyPr>
          <a:p>
            <a:pPr marL="285750" indent="-285750">
              <a:lnSpc>
                <a:spcPct val="200000"/>
              </a:lnSpc>
              <a:buFont typeface="Wingdings" panose="05000000000000000000" charset="0"/>
              <a:buChar char="Ø"/>
            </a:pPr>
            <a:r>
              <a:rPr lang="zh-CN" altLang="en-US" sz="1600" b="0">
                <a:solidFill>
                  <a:srgbClr val="FFFF00"/>
                </a:solidFill>
                <a:latin typeface="+mn-ea"/>
              </a:rPr>
              <a:t>可解释地图</a:t>
            </a:r>
            <a:endParaRPr lang="zh-CN" altLang="en-US" sz="16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栅格地图、点云地图、拓扑地图</a:t>
            </a:r>
            <a:endParaRPr lang="zh-CN" altLang="en-US" sz="1400" b="0">
              <a:solidFill>
                <a:schemeClr val="bg1"/>
              </a:solidFill>
              <a:latin typeface="+mn-ea"/>
            </a:endParaRPr>
          </a:p>
          <a:p>
            <a:pPr marL="285750" indent="-285750">
              <a:lnSpc>
                <a:spcPct val="200000"/>
              </a:lnSpc>
              <a:buFont typeface="Wingdings" panose="05000000000000000000" charset="0"/>
              <a:buChar char="Ø"/>
            </a:pPr>
            <a:r>
              <a:rPr lang="zh-CN" altLang="en-US" sz="1600" b="0">
                <a:solidFill>
                  <a:srgbClr val="FFFF00"/>
                </a:solidFill>
                <a:latin typeface="+mn-ea"/>
              </a:rPr>
              <a:t>不可解释地图</a:t>
            </a:r>
            <a:endParaRPr lang="zh-CN" altLang="en-US" sz="16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高维数据库、神经网络压缩感知</a:t>
            </a:r>
            <a:endParaRPr lang="zh-CN" altLang="en-US" sz="1400" b="0">
              <a:solidFill>
                <a:schemeClr val="bg1"/>
              </a:solidFill>
              <a:latin typeface="+mn-ea"/>
            </a:endParaRPr>
          </a:p>
        </p:txBody>
      </p:sp>
      <p:sp>
        <p:nvSpPr>
          <p:cNvPr id="12" name="文本框 11"/>
          <p:cNvSpPr txBox="1"/>
          <p:nvPr/>
        </p:nvSpPr>
        <p:spPr>
          <a:xfrm>
            <a:off x="8541385" y="3126105"/>
            <a:ext cx="3590925" cy="2368550"/>
          </a:xfrm>
          <a:prstGeom prst="rect">
            <a:avLst/>
          </a:prstGeom>
          <a:noFill/>
          <a:ln w="9525">
            <a:noFill/>
          </a:ln>
        </p:spPr>
        <p:txBody>
          <a:bodyPr wrap="square">
            <a:spAutoFit/>
          </a:bodyPr>
          <a:p>
            <a:pPr marL="285750" indent="-285750">
              <a:lnSpc>
                <a:spcPct val="200000"/>
              </a:lnSpc>
              <a:buFont typeface="Wingdings" panose="05000000000000000000" charset="0"/>
              <a:buChar char="Ø"/>
            </a:pPr>
            <a:r>
              <a:rPr lang="zh-CN" altLang="en-US" sz="1600" b="0">
                <a:solidFill>
                  <a:srgbClr val="FFFF00"/>
                </a:solidFill>
                <a:latin typeface="+mn-ea"/>
              </a:rPr>
              <a:t>可解释定位</a:t>
            </a:r>
            <a:endParaRPr lang="zh-CN" altLang="en-US" sz="16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三维正交空间坐标、极坐标、相对位移坐标、模糊关系坐标</a:t>
            </a:r>
            <a:endParaRPr lang="zh-CN" altLang="en-US" sz="1400" b="0">
              <a:solidFill>
                <a:schemeClr val="bg1"/>
              </a:solidFill>
              <a:latin typeface="+mn-ea"/>
            </a:endParaRPr>
          </a:p>
          <a:p>
            <a:pPr marL="285750" indent="-285750">
              <a:lnSpc>
                <a:spcPct val="200000"/>
              </a:lnSpc>
              <a:buFont typeface="Wingdings" panose="05000000000000000000" charset="0"/>
              <a:buChar char="Ø"/>
            </a:pPr>
            <a:r>
              <a:rPr lang="zh-CN" altLang="en-US" sz="1600" b="0">
                <a:solidFill>
                  <a:srgbClr val="FFFF00"/>
                </a:solidFill>
                <a:latin typeface="+mn-ea"/>
              </a:rPr>
              <a:t>不可解释定位</a:t>
            </a:r>
            <a:endParaRPr lang="zh-CN" altLang="en-US" sz="16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非线性映射、端到端定位</a:t>
            </a:r>
            <a:endParaRPr lang="zh-CN" altLang="en-US" sz="1400" b="0">
              <a:solidFill>
                <a:schemeClr val="bg1"/>
              </a:solidFill>
              <a:latin typeface="+mn-ea"/>
            </a:endParaRPr>
          </a:p>
        </p:txBody>
      </p:sp>
      <p:cxnSp>
        <p:nvCxnSpPr>
          <p:cNvPr id="14" name="直接箭头连接符 13"/>
          <p:cNvCxnSpPr/>
          <p:nvPr/>
        </p:nvCxnSpPr>
        <p:spPr>
          <a:xfrm flipH="1" flipV="1">
            <a:off x="3194050" y="3705860"/>
            <a:ext cx="2320925" cy="60579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V="1">
            <a:off x="7585710" y="3705860"/>
            <a:ext cx="1040130" cy="63627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1602105" y="6282055"/>
            <a:ext cx="77025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有很多人说现在的自动驾驶已经不用</a:t>
            </a:r>
            <a:r>
              <a:rPr lang="en-US" altLang="zh-CN" sz="1400" b="0">
                <a:solidFill>
                  <a:srgbClr val="FFFF00"/>
                </a:solidFill>
                <a:latin typeface="+mn-ea"/>
              </a:rPr>
              <a:t>SLAM</a:t>
            </a:r>
            <a:r>
              <a:rPr lang="zh-CN" altLang="en-US" sz="1400" b="0">
                <a:solidFill>
                  <a:srgbClr val="FFFF00"/>
                </a:solidFill>
                <a:latin typeface="+mn-ea"/>
              </a:rPr>
              <a:t>（比如高精地图定位、端到端），这样的观点对吗？</a:t>
            </a:r>
            <a:endParaRPr lang="zh-CN" altLang="en-US" sz="14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 grpId="0"/>
      <p:bldP spid="8" grpId="0"/>
      <p:bldP spid="10" grpId="0"/>
      <p:bldP spid="1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实时定位</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环境建模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语义理解</a:t>
            </a:r>
            <a:endParaRPr lang="zh-CN" altLang="en-US" sz="1400" b="0">
              <a:solidFill>
                <a:schemeClr val="bg1"/>
              </a:solidFill>
              <a:latin typeface="+mn-ea"/>
            </a:endParaRPr>
          </a:p>
        </p:txBody>
      </p:sp>
      <p:sp>
        <p:nvSpPr>
          <p:cNvPr id="4" name="右箭头 3"/>
          <p:cNvSpPr/>
          <p:nvPr>
            <p:custDataLst>
              <p:tags r:id="rId6"/>
            </p:custDataLst>
          </p:nvPr>
        </p:nvSpPr>
        <p:spPr>
          <a:xfrm>
            <a:off x="1829435" y="1709420"/>
            <a:ext cx="7518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935605" y="1397635"/>
            <a:ext cx="894080" cy="737235"/>
          </a:xfrm>
          <a:prstGeom prst="rect">
            <a:avLst/>
          </a:prstGeom>
          <a:noFill/>
        </p:spPr>
        <p:txBody>
          <a:bodyPr wrap="none" rtlCol="0">
            <a:spAutoFit/>
          </a:bodyPr>
          <a:p>
            <a:pPr indent="0" algn="l">
              <a:lnSpc>
                <a:spcPct val="150000"/>
              </a:lnSpc>
              <a:buNone/>
            </a:pPr>
            <a:r>
              <a:rPr lang="zh-CN" altLang="en-US" sz="1400">
                <a:solidFill>
                  <a:schemeClr val="bg1"/>
                </a:solidFill>
              </a:rPr>
              <a:t>被动定位</a:t>
            </a:r>
            <a:endParaRPr lang="zh-CN" altLang="en-US" sz="1400">
              <a:solidFill>
                <a:schemeClr val="bg1"/>
              </a:solidFill>
            </a:endParaRPr>
          </a:p>
          <a:p>
            <a:pPr indent="0" algn="l">
              <a:lnSpc>
                <a:spcPct val="150000"/>
              </a:lnSpc>
              <a:buNone/>
            </a:pPr>
            <a:r>
              <a:rPr lang="zh-CN" altLang="en-US" sz="1400">
                <a:solidFill>
                  <a:srgbClr val="FDF731"/>
                </a:solidFill>
              </a:rPr>
              <a:t>主动定位</a:t>
            </a:r>
            <a:endParaRPr lang="zh-CN" altLang="en-US" sz="1400">
              <a:solidFill>
                <a:srgbClr val="FDF731"/>
              </a:solidFill>
            </a:endParaRPr>
          </a:p>
        </p:txBody>
      </p:sp>
      <p:sp>
        <p:nvSpPr>
          <p:cNvPr id="31" name="左大括号 30"/>
          <p:cNvSpPr/>
          <p:nvPr/>
        </p:nvSpPr>
        <p:spPr>
          <a:xfrm>
            <a:off x="2724150" y="1399540"/>
            <a:ext cx="198120" cy="807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左大括号 18"/>
          <p:cNvSpPr/>
          <p:nvPr/>
        </p:nvSpPr>
        <p:spPr>
          <a:xfrm>
            <a:off x="4422140" y="1600835"/>
            <a:ext cx="198120" cy="7207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右箭头 19"/>
          <p:cNvSpPr/>
          <p:nvPr>
            <p:custDataLst>
              <p:tags r:id="rId7"/>
            </p:custDataLst>
          </p:nvPr>
        </p:nvSpPr>
        <p:spPr>
          <a:xfrm>
            <a:off x="3778250" y="1853565"/>
            <a:ext cx="52578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620260" y="1596390"/>
            <a:ext cx="1556385" cy="737235"/>
          </a:xfrm>
          <a:prstGeom prst="rect">
            <a:avLst/>
          </a:prstGeom>
          <a:noFill/>
        </p:spPr>
        <p:txBody>
          <a:bodyPr wrap="none" rtlCol="0">
            <a:spAutoFit/>
          </a:bodyPr>
          <a:p>
            <a:pPr indent="0" algn="l">
              <a:lnSpc>
                <a:spcPct val="150000"/>
              </a:lnSpc>
              <a:buNone/>
            </a:pPr>
            <a:r>
              <a:rPr lang="zh-CN" altLang="en-US" sz="1400">
                <a:solidFill>
                  <a:schemeClr val="bg1"/>
                </a:solidFill>
              </a:rPr>
              <a:t>SLAM建图模式</a:t>
            </a:r>
            <a:endParaRPr lang="zh-CN" altLang="en-US" sz="1400">
              <a:solidFill>
                <a:schemeClr val="bg1"/>
              </a:solidFill>
            </a:endParaRPr>
          </a:p>
          <a:p>
            <a:pPr indent="0" algn="l">
              <a:lnSpc>
                <a:spcPct val="150000"/>
              </a:lnSpc>
              <a:buNone/>
            </a:pPr>
            <a:r>
              <a:rPr lang="zh-CN" altLang="en-US" sz="1400">
                <a:solidFill>
                  <a:schemeClr val="bg1"/>
                </a:solidFill>
              </a:rPr>
              <a:t>SLAM重定位模式</a:t>
            </a:r>
            <a:endParaRPr lang="zh-CN" altLang="en-US" sz="1400">
              <a:solidFill>
                <a:schemeClr val="bg1"/>
              </a:solidFill>
            </a:endParaRPr>
          </a:p>
        </p:txBody>
      </p:sp>
      <p:pic>
        <p:nvPicPr>
          <p:cNvPr id="18" name="图片 17" descr="图11-4对未知环境的探索过程"/>
          <p:cNvPicPr>
            <a:picLocks noChangeAspect="1"/>
          </p:cNvPicPr>
          <p:nvPr/>
        </p:nvPicPr>
        <p:blipFill>
          <a:blip r:embed="rId8"/>
          <a:stretch>
            <a:fillRect/>
          </a:stretch>
        </p:blipFill>
        <p:spPr>
          <a:xfrm>
            <a:off x="1341120" y="2935605"/>
            <a:ext cx="4683760" cy="3157855"/>
          </a:xfrm>
          <a:prstGeom prst="rect">
            <a:avLst/>
          </a:prstGeom>
        </p:spPr>
      </p:pic>
      <p:pic>
        <p:nvPicPr>
          <p:cNvPr id="61" name="图片 60"/>
          <p:cNvPicPr>
            <a:picLocks noChangeAspect="1"/>
          </p:cNvPicPr>
          <p:nvPr/>
        </p:nvPicPr>
        <p:blipFill>
          <a:blip r:embed="rId9"/>
          <a:stretch>
            <a:fillRect/>
          </a:stretch>
        </p:blipFill>
        <p:spPr>
          <a:xfrm>
            <a:off x="6640830" y="2935605"/>
            <a:ext cx="4594860" cy="3158490"/>
          </a:xfrm>
          <a:prstGeom prst="rect">
            <a:avLst/>
          </a:prstGeom>
        </p:spPr>
      </p:pic>
      <p:sp>
        <p:nvSpPr>
          <p:cNvPr id="23" name="文本框 22"/>
          <p:cNvSpPr txBox="1"/>
          <p:nvPr/>
        </p:nvSpPr>
        <p:spPr>
          <a:xfrm>
            <a:off x="2002155" y="5996940"/>
            <a:ext cx="355981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①</a:t>
            </a:r>
            <a:r>
              <a:rPr lang="en-US" altLang="zh-CN" sz="1400" b="0">
                <a:solidFill>
                  <a:srgbClr val="FFFF00"/>
                </a:solidFill>
                <a:latin typeface="+mn-ea"/>
              </a:rPr>
              <a:t> SLAM</a:t>
            </a:r>
            <a:r>
              <a:rPr lang="zh-CN" altLang="en-US" sz="1400" b="0">
                <a:solidFill>
                  <a:srgbClr val="FFFF00"/>
                </a:solidFill>
                <a:latin typeface="+mn-ea"/>
              </a:rPr>
              <a:t>建图模式（地图未知，探索建图）</a:t>
            </a:r>
            <a:endParaRPr lang="zh-CN" altLang="en-US" sz="1400" b="0">
              <a:solidFill>
                <a:srgbClr val="FFFF00"/>
              </a:solidFill>
              <a:latin typeface="+mn-ea"/>
            </a:endParaRPr>
          </a:p>
        </p:txBody>
      </p:sp>
      <p:sp>
        <p:nvSpPr>
          <p:cNvPr id="24" name="文本框 23"/>
          <p:cNvSpPr txBox="1"/>
          <p:nvPr/>
        </p:nvSpPr>
        <p:spPr>
          <a:xfrm>
            <a:off x="7701915" y="5960110"/>
            <a:ext cx="269113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②</a:t>
            </a:r>
            <a:r>
              <a:rPr lang="en-US" altLang="zh-CN" sz="1400" b="0">
                <a:solidFill>
                  <a:srgbClr val="FFFF00"/>
                </a:solidFill>
                <a:latin typeface="+mn-ea"/>
              </a:rPr>
              <a:t> SLAM</a:t>
            </a:r>
            <a:r>
              <a:rPr lang="zh-CN" altLang="en-US" sz="1400" b="0">
                <a:solidFill>
                  <a:srgbClr val="FFFF00"/>
                </a:solidFill>
                <a:latin typeface="+mn-ea"/>
              </a:rPr>
              <a:t>重定位模式（地图已知）</a:t>
            </a:r>
            <a:endParaRPr lang="zh-CN" altLang="en-US" sz="1400"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blinds(horizontal)">
                                      <p:cBhvr>
                                        <p:cTn id="15" dur="500"/>
                                        <p:tgtEl>
                                          <p:spTgt spid="6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8709025" y="2286000"/>
            <a:ext cx="2691765"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5"/>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实时定位</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环境建模</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语义理解</a:t>
            </a:r>
            <a:endParaRPr lang="zh-CN" altLang="en-US" sz="1400" b="0">
              <a:solidFill>
                <a:schemeClr val="bg1"/>
              </a:solidFill>
              <a:latin typeface="+mn-ea"/>
            </a:endParaRPr>
          </a:p>
        </p:txBody>
      </p:sp>
      <p:sp>
        <p:nvSpPr>
          <p:cNvPr id="8" name="文本框 7"/>
          <p:cNvSpPr txBox="1"/>
          <p:nvPr/>
        </p:nvSpPr>
        <p:spPr>
          <a:xfrm>
            <a:off x="2678430" y="2102485"/>
            <a:ext cx="9107805" cy="2959100"/>
          </a:xfrm>
          <a:prstGeom prst="rect">
            <a:avLst/>
          </a:prstGeom>
        </p:spPr>
        <p:txBody>
          <a:bodyPr wrap="square">
            <a:noAutofit/>
          </a:bodyPr>
          <a:p>
            <a:pPr marL="285750" indent="-285750" algn="just" defTabSz="266700">
              <a:lnSpc>
                <a:spcPct val="200000"/>
              </a:lnSpc>
              <a:spcBef>
                <a:spcPct val="0"/>
              </a:spcBef>
              <a:spcAft>
                <a:spcPct val="0"/>
              </a:spcAft>
              <a:buFont typeface="Wingdings" panose="05000000000000000000" charset="0"/>
              <a:buChar char="Ø"/>
            </a:pPr>
            <a:r>
              <a:rPr lang="zh-CN" altLang="en-US" sz="1400">
                <a:solidFill>
                  <a:srgbClr val="FFFF00"/>
                </a:solidFill>
              </a:rPr>
              <a:t>环境建模其实就是在对环境状态进行</a:t>
            </a:r>
            <a:r>
              <a:rPr lang="zh-CN" altLang="en-US" sz="1400">
                <a:solidFill>
                  <a:srgbClr val="FFFF00"/>
                </a:solidFill>
                <a:highlight>
                  <a:srgbClr val="008000"/>
                </a:highlight>
              </a:rPr>
              <a:t>描述</a:t>
            </a:r>
            <a:r>
              <a:rPr lang="zh-CN" altLang="en-US" sz="1400">
                <a:solidFill>
                  <a:srgbClr val="FFFF00"/>
                </a:solidFill>
              </a:rPr>
              <a:t>，也就是构建环境地图。</a:t>
            </a:r>
            <a:endParaRPr lang="zh-CN" altLang="en-US" sz="1400">
              <a:solidFill>
                <a:srgbClr val="FFFF00"/>
              </a:solidFill>
            </a:endParaRPr>
          </a:p>
          <a:p>
            <a:pPr marL="285750" indent="-285750" algn="just" defTabSz="266700">
              <a:lnSpc>
                <a:spcPct val="200000"/>
              </a:lnSpc>
              <a:spcBef>
                <a:spcPct val="0"/>
              </a:spcBef>
              <a:spcAft>
                <a:spcPct val="0"/>
              </a:spcAft>
              <a:buFont typeface="Wingdings" panose="05000000000000000000" charset="0"/>
              <a:buChar char="Ø"/>
            </a:pPr>
            <a:r>
              <a:rPr lang="zh-CN" altLang="en-US" sz="1400">
                <a:solidFill>
                  <a:srgbClr val="FFFF00"/>
                </a:solidFill>
              </a:rPr>
              <a:t>地图的一方面可以用于定位，另一方面可以用于避障，因此</a:t>
            </a:r>
            <a:r>
              <a:rPr lang="zh-CN" altLang="en-US" sz="1400" b="1">
                <a:solidFill>
                  <a:srgbClr val="FFFF00"/>
                </a:solidFill>
                <a:highlight>
                  <a:srgbClr val="008000"/>
                </a:highlight>
              </a:rPr>
              <a:t>定位用到的地图</a:t>
            </a:r>
            <a:r>
              <a:rPr lang="zh-CN" altLang="en-US" sz="1400">
                <a:solidFill>
                  <a:srgbClr val="FFFF00"/>
                </a:solidFill>
              </a:rPr>
              <a:t>与</a:t>
            </a:r>
            <a:r>
              <a:rPr lang="zh-CN" altLang="en-US" sz="1400" b="1">
                <a:solidFill>
                  <a:srgbClr val="FFFF00"/>
                </a:solidFill>
                <a:highlight>
                  <a:srgbClr val="008000"/>
                </a:highlight>
              </a:rPr>
              <a:t>避障的地图</a:t>
            </a:r>
            <a:r>
              <a:rPr lang="zh-CN" altLang="en-US" sz="1400">
                <a:solidFill>
                  <a:srgbClr val="FFFF00"/>
                </a:solidFill>
              </a:rPr>
              <a:t>并不一定相同。</a:t>
            </a:r>
            <a:endParaRPr lang="zh-CN" altLang="en-US" sz="1400">
              <a:solidFill>
                <a:srgbClr val="FFFF00"/>
              </a:solidFill>
            </a:endParaRPr>
          </a:p>
          <a:p>
            <a:pPr marL="285750" indent="-285750" algn="just" defTabSz="266700">
              <a:lnSpc>
                <a:spcPct val="200000"/>
              </a:lnSpc>
              <a:spcBef>
                <a:spcPct val="0"/>
              </a:spcBef>
              <a:spcAft>
                <a:spcPct val="0"/>
              </a:spcAft>
              <a:buFont typeface="Wingdings" panose="05000000000000000000" charset="0"/>
              <a:buChar char="Ø"/>
            </a:pPr>
            <a:r>
              <a:rPr lang="zh-CN" altLang="en-US" sz="1400">
                <a:solidFill>
                  <a:srgbClr val="FFFF00"/>
                </a:solidFill>
              </a:rPr>
              <a:t>环境地图的表示方法有很多种，比如特征地图、点云地图、几何地图、栅格地图、拓扑地图等。</a:t>
            </a:r>
            <a:endParaRPr lang="zh-CN" altLang="en-US" sz="1400">
              <a:solidFill>
                <a:srgbClr val="FFFF00"/>
              </a:solidFill>
            </a:endParaRPr>
          </a:p>
          <a:p>
            <a:pPr marL="285750" indent="-285750" algn="just" defTabSz="266700">
              <a:lnSpc>
                <a:spcPct val="200000"/>
              </a:lnSpc>
              <a:spcBef>
                <a:spcPct val="0"/>
              </a:spcBef>
              <a:spcAft>
                <a:spcPct val="0"/>
              </a:spcAft>
              <a:buFont typeface="Wingdings" panose="05000000000000000000" charset="0"/>
              <a:buChar char="Ø"/>
            </a:pPr>
            <a:r>
              <a:rPr lang="zh-CN" altLang="en-US" sz="1400" b="1" u="sng">
                <a:solidFill>
                  <a:srgbClr val="FFFF00"/>
                </a:solidFill>
              </a:rPr>
              <a:t>视觉</a:t>
            </a:r>
            <a:r>
              <a:rPr lang="en-US" altLang="zh-CN" sz="1400" b="1" u="sng">
                <a:solidFill>
                  <a:srgbClr val="FFFF00"/>
                </a:solidFill>
              </a:rPr>
              <a:t>SLAM</a:t>
            </a:r>
            <a:r>
              <a:rPr lang="zh-CN" altLang="en-US" sz="1400">
                <a:solidFill>
                  <a:srgbClr val="FFFF00"/>
                </a:solidFill>
              </a:rPr>
              <a:t>通常以构建特征地图和点云地图为主，而</a:t>
            </a:r>
            <a:r>
              <a:rPr lang="zh-CN" altLang="en-US" sz="1400" b="1" u="sng">
                <a:solidFill>
                  <a:srgbClr val="FFFF00"/>
                </a:solidFill>
              </a:rPr>
              <a:t>激光</a:t>
            </a:r>
            <a:r>
              <a:rPr lang="en-US" altLang="zh-CN" sz="1400" b="1" u="sng">
                <a:solidFill>
                  <a:srgbClr val="FFFF00"/>
                </a:solidFill>
              </a:rPr>
              <a:t>SLAM</a:t>
            </a:r>
            <a:r>
              <a:rPr lang="zh-CN" altLang="en-US" sz="1400">
                <a:solidFill>
                  <a:srgbClr val="FFFF00"/>
                </a:solidFill>
              </a:rPr>
              <a:t>则以构建栅格地图为主。</a:t>
            </a:r>
            <a:endParaRPr lang="zh-CN" altLang="en-US" sz="1400">
              <a:solidFill>
                <a:srgbClr val="FFFF00"/>
              </a:solidFill>
            </a:endParaRPr>
          </a:p>
          <a:p>
            <a:pPr marL="285750" indent="-285750" algn="just" defTabSz="266700">
              <a:lnSpc>
                <a:spcPct val="200000"/>
              </a:lnSpc>
              <a:spcBef>
                <a:spcPct val="0"/>
              </a:spcBef>
              <a:spcAft>
                <a:spcPct val="0"/>
              </a:spcAft>
              <a:buFont typeface="Wingdings" panose="05000000000000000000" charset="0"/>
              <a:buChar char="Ø"/>
            </a:pPr>
            <a:r>
              <a:rPr lang="zh-CN" altLang="en-US" sz="1400">
                <a:solidFill>
                  <a:srgbClr val="FFFF00"/>
                </a:solidFill>
              </a:rPr>
              <a:t>由于导航过程中需要避开障碍物，所以特征地图或点云地图必须被转换成栅格地图后才能导航，下面主要讨论一下二维栅格地图和三维栅格地图。</a:t>
            </a:r>
            <a:endParaRPr lang="zh-CN" altLang="en-US" sz="1400">
              <a:solidFill>
                <a:srgbClr val="FFFF00"/>
              </a:solidFill>
            </a:endParaRPr>
          </a:p>
        </p:txBody>
      </p:sp>
    </p:spTree>
    <p:custDataLst>
      <p:tags r:id="rId6"/>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实时定位</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环境建模</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语义理解</a:t>
            </a:r>
            <a:endParaRPr lang="zh-CN" altLang="en-US" sz="1400" b="0">
              <a:solidFill>
                <a:schemeClr val="bg1"/>
              </a:solidFill>
              <a:latin typeface="+mn-ea"/>
            </a:endParaRPr>
          </a:p>
        </p:txBody>
      </p:sp>
      <p:sp>
        <p:nvSpPr>
          <p:cNvPr id="4" name="右箭头 3"/>
          <p:cNvSpPr/>
          <p:nvPr>
            <p:custDataLst>
              <p:tags r:id="rId6"/>
            </p:custDataLst>
          </p:nvPr>
        </p:nvSpPr>
        <p:spPr>
          <a:xfrm>
            <a:off x="1715135" y="213233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287905" y="1820545"/>
            <a:ext cx="1249680" cy="737235"/>
          </a:xfrm>
          <a:prstGeom prst="rect">
            <a:avLst/>
          </a:prstGeom>
          <a:noFill/>
        </p:spPr>
        <p:txBody>
          <a:bodyPr wrap="none" rtlCol="0">
            <a:spAutoFit/>
          </a:bodyPr>
          <a:p>
            <a:pPr indent="0" algn="l">
              <a:lnSpc>
                <a:spcPct val="150000"/>
              </a:lnSpc>
              <a:buNone/>
            </a:pPr>
            <a:r>
              <a:rPr lang="zh-CN" altLang="en-US" sz="1400">
                <a:solidFill>
                  <a:schemeClr val="bg1"/>
                </a:solidFill>
              </a:rPr>
              <a:t>二维栅格地图</a:t>
            </a:r>
            <a:endParaRPr lang="zh-CN" altLang="en-US" sz="1400">
              <a:solidFill>
                <a:schemeClr val="bg1"/>
              </a:solidFill>
            </a:endParaRPr>
          </a:p>
          <a:p>
            <a:pPr indent="0" algn="l">
              <a:lnSpc>
                <a:spcPct val="150000"/>
              </a:lnSpc>
              <a:buNone/>
            </a:pPr>
            <a:r>
              <a:rPr lang="zh-CN" altLang="en-US" sz="1400">
                <a:solidFill>
                  <a:schemeClr val="bg1"/>
                </a:solidFill>
              </a:rPr>
              <a:t>三维栅格地图</a:t>
            </a:r>
            <a:endParaRPr lang="zh-CN" altLang="en-US" sz="1400">
              <a:solidFill>
                <a:schemeClr val="bg1"/>
              </a:solidFill>
            </a:endParaRPr>
          </a:p>
        </p:txBody>
      </p:sp>
      <p:sp>
        <p:nvSpPr>
          <p:cNvPr id="31" name="左大括号 30"/>
          <p:cNvSpPr/>
          <p:nvPr/>
        </p:nvSpPr>
        <p:spPr>
          <a:xfrm>
            <a:off x="2076450" y="1822450"/>
            <a:ext cx="198120" cy="807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50" name="图片 49" descr="图片3"/>
          <p:cNvPicPr>
            <a:picLocks noChangeAspect="1"/>
          </p:cNvPicPr>
          <p:nvPr/>
        </p:nvPicPr>
        <p:blipFill>
          <a:blip r:embed="rId7"/>
          <a:stretch>
            <a:fillRect/>
          </a:stretch>
        </p:blipFill>
        <p:spPr>
          <a:xfrm>
            <a:off x="3718560" y="1034415"/>
            <a:ext cx="3348355" cy="1139825"/>
          </a:xfrm>
          <a:prstGeom prst="rect">
            <a:avLst/>
          </a:prstGeom>
        </p:spPr>
      </p:pic>
      <p:sp>
        <p:nvSpPr>
          <p:cNvPr id="53" name="文本框 52"/>
          <p:cNvSpPr txBox="1"/>
          <p:nvPr/>
        </p:nvSpPr>
        <p:spPr>
          <a:xfrm>
            <a:off x="4871720" y="2204085"/>
            <a:ext cx="944880" cy="245110"/>
          </a:xfrm>
          <a:prstGeom prst="rect">
            <a:avLst/>
          </a:prstGeom>
          <a:noFill/>
        </p:spPr>
        <p:txBody>
          <a:bodyPr wrap="none" rtlCol="0">
            <a:spAutoFit/>
          </a:bodyPr>
          <a:p>
            <a:pPr indent="0" algn="l">
              <a:lnSpc>
                <a:spcPct val="100000"/>
              </a:lnSpc>
              <a:buFont typeface="Wingdings" panose="05000000000000000000" charset="0"/>
              <a:buNone/>
            </a:pPr>
            <a:r>
              <a:rPr lang="zh-CN" altLang="en-US" sz="1000">
                <a:solidFill>
                  <a:schemeClr val="bg1"/>
                </a:solidFill>
                <a:sym typeface="+mn-ea"/>
              </a:rPr>
              <a:t>二维栅格地图</a:t>
            </a:r>
            <a:endParaRPr lang="zh-CN" altLang="en-US" sz="1000">
              <a:solidFill>
                <a:schemeClr val="bg1"/>
              </a:solidFill>
              <a:sym typeface="+mn-ea"/>
            </a:endParaRPr>
          </a:p>
        </p:txBody>
      </p:sp>
      <p:pic>
        <p:nvPicPr>
          <p:cNvPr id="51" name="图片 50" descr="图片4"/>
          <p:cNvPicPr>
            <a:picLocks noChangeAspect="1"/>
          </p:cNvPicPr>
          <p:nvPr/>
        </p:nvPicPr>
        <p:blipFill>
          <a:blip r:embed="rId8"/>
          <a:stretch>
            <a:fillRect/>
          </a:stretch>
        </p:blipFill>
        <p:spPr>
          <a:xfrm>
            <a:off x="8049895" y="875665"/>
            <a:ext cx="2693035" cy="1479550"/>
          </a:xfrm>
          <a:prstGeom prst="rect">
            <a:avLst/>
          </a:prstGeom>
        </p:spPr>
      </p:pic>
      <p:sp>
        <p:nvSpPr>
          <p:cNvPr id="54" name="文本框 53"/>
          <p:cNvSpPr txBox="1"/>
          <p:nvPr/>
        </p:nvSpPr>
        <p:spPr>
          <a:xfrm>
            <a:off x="8985250" y="2470785"/>
            <a:ext cx="944880" cy="245110"/>
          </a:xfrm>
          <a:prstGeom prst="rect">
            <a:avLst/>
          </a:prstGeom>
          <a:noFill/>
        </p:spPr>
        <p:txBody>
          <a:bodyPr wrap="none" rtlCol="0">
            <a:spAutoFit/>
          </a:bodyPr>
          <a:p>
            <a:pPr indent="0" algn="l">
              <a:lnSpc>
                <a:spcPct val="100000"/>
              </a:lnSpc>
              <a:buFont typeface="Wingdings" panose="05000000000000000000" charset="0"/>
              <a:buNone/>
            </a:pPr>
            <a:r>
              <a:rPr lang="zh-CN" altLang="en-US" sz="1000">
                <a:solidFill>
                  <a:schemeClr val="bg1"/>
                </a:solidFill>
                <a:sym typeface="+mn-ea"/>
              </a:rPr>
              <a:t>三维栅格地图</a:t>
            </a:r>
            <a:endParaRPr lang="zh-CN" altLang="en-US" sz="1000">
              <a:solidFill>
                <a:schemeClr val="bg1"/>
              </a:solidFill>
              <a:sym typeface="+mn-ea"/>
            </a:endParaRPr>
          </a:p>
        </p:txBody>
      </p:sp>
      <p:pic>
        <p:nvPicPr>
          <p:cNvPr id="52" name="图片 51" descr="图片5"/>
          <p:cNvPicPr>
            <a:picLocks noChangeAspect="1"/>
          </p:cNvPicPr>
          <p:nvPr/>
        </p:nvPicPr>
        <p:blipFill>
          <a:blip r:embed="rId9"/>
          <a:stretch>
            <a:fillRect/>
          </a:stretch>
        </p:blipFill>
        <p:spPr>
          <a:xfrm>
            <a:off x="6907530" y="3313430"/>
            <a:ext cx="5224780" cy="1334770"/>
          </a:xfrm>
          <a:prstGeom prst="rect">
            <a:avLst/>
          </a:prstGeom>
        </p:spPr>
      </p:pic>
      <p:sp>
        <p:nvSpPr>
          <p:cNvPr id="55" name="文本框 54"/>
          <p:cNvSpPr txBox="1"/>
          <p:nvPr/>
        </p:nvSpPr>
        <p:spPr>
          <a:xfrm>
            <a:off x="8877935" y="4780280"/>
            <a:ext cx="1325880" cy="245110"/>
          </a:xfrm>
          <a:prstGeom prst="rect">
            <a:avLst/>
          </a:prstGeom>
          <a:noFill/>
        </p:spPr>
        <p:txBody>
          <a:bodyPr wrap="none" rtlCol="0">
            <a:spAutoFit/>
          </a:bodyPr>
          <a:p>
            <a:pPr indent="0" algn="l">
              <a:lnSpc>
                <a:spcPct val="100000"/>
              </a:lnSpc>
              <a:buFont typeface="Wingdings" panose="05000000000000000000" charset="0"/>
              <a:buNone/>
            </a:pPr>
            <a:r>
              <a:rPr lang="zh-CN" altLang="en-US" sz="1000">
                <a:solidFill>
                  <a:schemeClr val="bg1"/>
                </a:solidFill>
                <a:sym typeface="+mn-ea"/>
              </a:rPr>
              <a:t>八叉树与八叉树地图</a:t>
            </a:r>
            <a:endParaRPr lang="zh-CN" altLang="en-US" sz="1000">
              <a:solidFill>
                <a:schemeClr val="bg1"/>
              </a:solidFill>
              <a:sym typeface="+mn-ea"/>
            </a:endParaRPr>
          </a:p>
        </p:txBody>
      </p:sp>
      <p:pic>
        <p:nvPicPr>
          <p:cNvPr id="3" name="图片 2"/>
          <p:cNvPicPr>
            <a:picLocks noChangeAspect="1"/>
          </p:cNvPicPr>
          <p:nvPr/>
        </p:nvPicPr>
        <p:blipFill>
          <a:blip r:embed="rId10"/>
          <a:stretch>
            <a:fillRect/>
          </a:stretch>
        </p:blipFill>
        <p:spPr>
          <a:xfrm>
            <a:off x="3778250" y="3001645"/>
            <a:ext cx="2695575" cy="3257550"/>
          </a:xfrm>
          <a:prstGeom prst="rect">
            <a:avLst/>
          </a:prstGeom>
        </p:spPr>
      </p:pic>
      <p:sp>
        <p:nvSpPr>
          <p:cNvPr id="9" name="下箭头 8"/>
          <p:cNvSpPr/>
          <p:nvPr/>
        </p:nvSpPr>
        <p:spPr>
          <a:xfrm>
            <a:off x="5080635" y="2477770"/>
            <a:ext cx="353695" cy="9594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下箭头 9"/>
          <p:cNvSpPr/>
          <p:nvPr/>
        </p:nvSpPr>
        <p:spPr>
          <a:xfrm>
            <a:off x="9219565" y="2715895"/>
            <a:ext cx="353695" cy="9594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4795520" y="6283325"/>
            <a:ext cx="690880" cy="245110"/>
          </a:xfrm>
          <a:prstGeom prst="rect">
            <a:avLst/>
          </a:prstGeom>
          <a:noFill/>
        </p:spPr>
        <p:txBody>
          <a:bodyPr wrap="none" rtlCol="0">
            <a:spAutoFit/>
          </a:bodyPr>
          <a:p>
            <a:pPr indent="0" algn="l">
              <a:lnSpc>
                <a:spcPct val="100000"/>
              </a:lnSpc>
              <a:buFont typeface="Wingdings" panose="05000000000000000000" charset="0"/>
              <a:buNone/>
            </a:pPr>
            <a:r>
              <a:rPr lang="zh-CN" altLang="en-US" sz="1000">
                <a:solidFill>
                  <a:schemeClr val="bg1"/>
                </a:solidFill>
                <a:sym typeface="+mn-ea"/>
              </a:rPr>
              <a:t>灰度图像</a:t>
            </a:r>
            <a:endParaRPr lang="zh-CN" altLang="en-US" sz="1000">
              <a:solidFill>
                <a:schemeClr val="bg1"/>
              </a:solidFill>
              <a:sym typeface="+mn-ea"/>
            </a:endParaRPr>
          </a:p>
        </p:txBody>
      </p:sp>
      <p:sp>
        <p:nvSpPr>
          <p:cNvPr id="14" name="文本框 13"/>
          <p:cNvSpPr txBox="1"/>
          <p:nvPr/>
        </p:nvSpPr>
        <p:spPr>
          <a:xfrm>
            <a:off x="5401945" y="2670810"/>
            <a:ext cx="538480" cy="306705"/>
          </a:xfrm>
          <a:prstGeom prst="rect">
            <a:avLst/>
          </a:prstGeom>
          <a:noFill/>
        </p:spPr>
        <p:txBody>
          <a:bodyPr wrap="none" rtlCol="0">
            <a:spAutoFit/>
          </a:bodyPr>
          <a:p>
            <a:pPr indent="0" algn="l">
              <a:lnSpc>
                <a:spcPct val="100000"/>
              </a:lnSpc>
              <a:buFont typeface="Wingdings" panose="05000000000000000000" charset="0"/>
              <a:buNone/>
            </a:pPr>
            <a:r>
              <a:rPr lang="zh-CN" altLang="en-US" sz="1400" b="1">
                <a:solidFill>
                  <a:srgbClr val="FFFF00"/>
                </a:solidFill>
                <a:sym typeface="+mn-ea"/>
              </a:rPr>
              <a:t>描述</a:t>
            </a:r>
            <a:endParaRPr lang="zh-CN" altLang="en-US" sz="1400" b="1">
              <a:solidFill>
                <a:srgbClr val="FFFF00"/>
              </a:solidFill>
              <a:sym typeface="+mn-ea"/>
            </a:endParaRPr>
          </a:p>
        </p:txBody>
      </p:sp>
      <p:sp>
        <p:nvSpPr>
          <p:cNvPr id="16" name="文本框 15"/>
          <p:cNvSpPr txBox="1"/>
          <p:nvPr/>
        </p:nvSpPr>
        <p:spPr>
          <a:xfrm>
            <a:off x="9525000" y="2861310"/>
            <a:ext cx="538480" cy="306705"/>
          </a:xfrm>
          <a:prstGeom prst="rect">
            <a:avLst/>
          </a:prstGeom>
          <a:noFill/>
        </p:spPr>
        <p:txBody>
          <a:bodyPr wrap="none" rtlCol="0">
            <a:spAutoFit/>
          </a:bodyPr>
          <a:p>
            <a:pPr indent="0" algn="l">
              <a:lnSpc>
                <a:spcPct val="100000"/>
              </a:lnSpc>
              <a:buFont typeface="Wingdings" panose="05000000000000000000" charset="0"/>
              <a:buNone/>
            </a:pPr>
            <a:r>
              <a:rPr lang="zh-CN" altLang="en-US" sz="1400" b="1">
                <a:solidFill>
                  <a:srgbClr val="FFFF00"/>
                </a:solidFill>
                <a:sym typeface="+mn-ea"/>
              </a:rPr>
              <a:t>描述</a:t>
            </a:r>
            <a:endParaRPr lang="zh-CN" altLang="en-US" sz="1400" b="1">
              <a:solidFill>
                <a:srgbClr val="FFFF00"/>
              </a:solidFill>
              <a:sym typeface="+mn-ea"/>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linds(horizontal)">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blinds(horizontal)">
                                      <p:cBhvr>
                                        <p:cTn id="47" dur="500"/>
                                        <p:tgtEl>
                                          <p:spTgt spid="5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9" grpId="0" animBg="1"/>
      <p:bldP spid="14" grpId="0"/>
      <p:bldP spid="12" grpId="0"/>
      <p:bldP spid="10" grpId="0" animBg="1"/>
      <p:bldP spid="16"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实时定位</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环境建模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语义理解</a:t>
            </a:r>
            <a:endParaRPr lang="zh-CN" altLang="en-US" sz="1400" b="0">
              <a:solidFill>
                <a:srgbClr val="FFFF00"/>
              </a:solidFill>
              <a:latin typeface="+mn-ea"/>
              <a:sym typeface="+mn-ea"/>
            </a:endParaRPr>
          </a:p>
        </p:txBody>
      </p:sp>
      <p:pic>
        <p:nvPicPr>
          <p:cNvPr id="8" name="图片 7"/>
          <p:cNvPicPr>
            <a:picLocks noChangeAspect="1"/>
          </p:cNvPicPr>
          <p:nvPr/>
        </p:nvPicPr>
        <p:blipFill>
          <a:blip r:embed="rId6"/>
          <a:stretch>
            <a:fillRect/>
          </a:stretch>
        </p:blipFill>
        <p:spPr>
          <a:xfrm>
            <a:off x="2117090" y="1397000"/>
            <a:ext cx="2880995" cy="2711450"/>
          </a:xfrm>
          <a:prstGeom prst="rect">
            <a:avLst/>
          </a:prstGeom>
        </p:spPr>
      </p:pic>
      <p:pic>
        <p:nvPicPr>
          <p:cNvPr id="17" name="图片 16"/>
          <p:cNvPicPr>
            <a:picLocks noChangeAspect="1"/>
          </p:cNvPicPr>
          <p:nvPr/>
        </p:nvPicPr>
        <p:blipFill>
          <a:blip r:embed="rId7"/>
          <a:stretch>
            <a:fillRect/>
          </a:stretch>
        </p:blipFill>
        <p:spPr>
          <a:xfrm>
            <a:off x="5525770" y="1397000"/>
            <a:ext cx="2491740" cy="2728595"/>
          </a:xfrm>
          <a:prstGeom prst="rect">
            <a:avLst/>
          </a:prstGeom>
        </p:spPr>
      </p:pic>
      <p:pic>
        <p:nvPicPr>
          <p:cNvPr id="18" name="图片 17"/>
          <p:cNvPicPr>
            <a:picLocks noChangeAspect="1"/>
          </p:cNvPicPr>
          <p:nvPr/>
        </p:nvPicPr>
        <p:blipFill>
          <a:blip r:embed="rId8"/>
          <a:stretch>
            <a:fillRect/>
          </a:stretch>
        </p:blipFill>
        <p:spPr>
          <a:xfrm>
            <a:off x="8469630" y="1397000"/>
            <a:ext cx="3505200" cy="2728595"/>
          </a:xfrm>
          <a:prstGeom prst="rect">
            <a:avLst/>
          </a:prstGeom>
        </p:spPr>
      </p:pic>
      <p:sp>
        <p:nvSpPr>
          <p:cNvPr id="19" name="文本框 18"/>
          <p:cNvSpPr txBox="1"/>
          <p:nvPr/>
        </p:nvSpPr>
        <p:spPr>
          <a:xfrm>
            <a:off x="5727700" y="4801235"/>
            <a:ext cx="2285365" cy="398780"/>
          </a:xfrm>
          <a:prstGeom prst="rect">
            <a:avLst/>
          </a:prstGeom>
          <a:noFill/>
        </p:spPr>
        <p:txBody>
          <a:bodyPr wrap="square" rtlCol="0">
            <a:spAutoFit/>
          </a:bodyPr>
          <a:p>
            <a:pPr indent="0" algn="l">
              <a:lnSpc>
                <a:spcPct val="100000"/>
              </a:lnSpc>
              <a:buFont typeface="Wingdings" panose="05000000000000000000" charset="0"/>
              <a:buNone/>
            </a:pPr>
            <a:r>
              <a:rPr lang="zh-CN" altLang="en-US" sz="2000">
                <a:solidFill>
                  <a:srgbClr val="FFFF00"/>
                </a:solidFill>
                <a:sym typeface="+mn-ea"/>
              </a:rPr>
              <a:t>你会联想到什么？</a:t>
            </a:r>
            <a:endParaRPr lang="zh-CN" altLang="en-US" sz="2000">
              <a:solidFill>
                <a:srgbClr val="FFFF00"/>
              </a:solidFill>
              <a:sym typeface="+mn-ea"/>
            </a:endParaRPr>
          </a:p>
        </p:txBody>
      </p:sp>
      <p:sp>
        <p:nvSpPr>
          <p:cNvPr id="20" name="文本框 19"/>
          <p:cNvSpPr txBox="1"/>
          <p:nvPr/>
        </p:nvSpPr>
        <p:spPr>
          <a:xfrm>
            <a:off x="5852795" y="5574665"/>
            <a:ext cx="1772920" cy="398780"/>
          </a:xfrm>
          <a:prstGeom prst="rect">
            <a:avLst/>
          </a:prstGeom>
          <a:solidFill>
            <a:schemeClr val="accent3">
              <a:lumMod val="75000"/>
            </a:schemeClr>
          </a:solidFill>
        </p:spPr>
        <p:txBody>
          <a:bodyPr wrap="square" rtlCol="0">
            <a:spAutoFit/>
          </a:bodyPr>
          <a:p>
            <a:pPr indent="0" algn="l">
              <a:lnSpc>
                <a:spcPct val="100000"/>
              </a:lnSpc>
              <a:buFont typeface="Wingdings" panose="05000000000000000000" charset="0"/>
              <a:buNone/>
            </a:pPr>
            <a:r>
              <a:rPr lang="zh-CN" altLang="en-US" sz="2000">
                <a:solidFill>
                  <a:srgbClr val="FFFF00"/>
                </a:solidFill>
                <a:sym typeface="+mn-ea"/>
              </a:rPr>
              <a:t>图片语义理解</a:t>
            </a:r>
            <a:endParaRPr lang="zh-CN" altLang="en-US" sz="2000">
              <a:solidFill>
                <a:srgbClr val="FFFF00"/>
              </a:solidFill>
              <a:sym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.2 环境感知</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实时定位</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环境建模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语义理解</a:t>
            </a:r>
            <a:endParaRPr lang="zh-CN" altLang="en-US" sz="1400" b="0">
              <a:solidFill>
                <a:srgbClr val="FFFF00"/>
              </a:solidFill>
              <a:latin typeface="+mn-ea"/>
              <a:sym typeface="+mn-ea"/>
            </a:endParaRPr>
          </a:p>
        </p:txBody>
      </p:sp>
      <p:pic>
        <p:nvPicPr>
          <p:cNvPr id="3" name="图片 2"/>
          <p:cNvPicPr>
            <a:picLocks noChangeAspect="1"/>
          </p:cNvPicPr>
          <p:nvPr/>
        </p:nvPicPr>
        <p:blipFill>
          <a:blip r:embed="rId6"/>
          <a:stretch>
            <a:fillRect/>
          </a:stretch>
        </p:blipFill>
        <p:spPr>
          <a:xfrm>
            <a:off x="3961765" y="962660"/>
            <a:ext cx="1880870" cy="2193290"/>
          </a:xfrm>
          <a:prstGeom prst="rect">
            <a:avLst/>
          </a:prstGeom>
        </p:spPr>
      </p:pic>
      <p:sp>
        <p:nvSpPr>
          <p:cNvPr id="14" name="文本框 13"/>
          <p:cNvSpPr txBox="1"/>
          <p:nvPr/>
        </p:nvSpPr>
        <p:spPr>
          <a:xfrm>
            <a:off x="4632960" y="3155950"/>
            <a:ext cx="760730" cy="306705"/>
          </a:xfrm>
          <a:prstGeom prst="rect">
            <a:avLst/>
          </a:prstGeom>
          <a:noFill/>
        </p:spPr>
        <p:txBody>
          <a:bodyPr wrap="square" rtlCol="0">
            <a:spAutoFit/>
          </a:bodyPr>
          <a:p>
            <a:pPr indent="0" algn="l">
              <a:lnSpc>
                <a:spcPct val="100000"/>
              </a:lnSpc>
              <a:buFont typeface="Wingdings" panose="05000000000000000000" charset="0"/>
              <a:buNone/>
            </a:pPr>
            <a:r>
              <a:rPr lang="zh-CN" altLang="en-US" sz="1400">
                <a:solidFill>
                  <a:srgbClr val="FFFF00"/>
                </a:solidFill>
                <a:sym typeface="+mn-ea"/>
              </a:rPr>
              <a:t>点云</a:t>
            </a:r>
            <a:endParaRPr lang="zh-CN" altLang="en-US" sz="1400">
              <a:solidFill>
                <a:srgbClr val="FFFF00"/>
              </a:solidFill>
              <a:sym typeface="+mn-ea"/>
            </a:endParaRPr>
          </a:p>
        </p:txBody>
      </p:sp>
      <p:sp>
        <p:nvSpPr>
          <p:cNvPr id="4" name="文本框 3"/>
          <p:cNvSpPr txBox="1"/>
          <p:nvPr/>
        </p:nvSpPr>
        <p:spPr>
          <a:xfrm>
            <a:off x="6678930" y="1633220"/>
            <a:ext cx="760730" cy="306705"/>
          </a:xfrm>
          <a:prstGeom prst="rect">
            <a:avLst/>
          </a:prstGeom>
          <a:noFill/>
        </p:spPr>
        <p:txBody>
          <a:bodyPr wrap="square" rtlCol="0">
            <a:spAutoFit/>
          </a:bodyPr>
          <a:p>
            <a:pPr indent="0" algn="l">
              <a:lnSpc>
                <a:spcPct val="100000"/>
              </a:lnSpc>
              <a:buFont typeface="Wingdings" panose="05000000000000000000" charset="0"/>
              <a:buNone/>
            </a:pPr>
            <a:r>
              <a:rPr lang="zh-CN" altLang="en-US" sz="1400">
                <a:solidFill>
                  <a:srgbClr val="FFFF00"/>
                </a:solidFill>
                <a:sym typeface="+mn-ea"/>
              </a:rPr>
              <a:t>树木</a:t>
            </a:r>
            <a:endParaRPr lang="zh-CN" altLang="en-US" sz="1400">
              <a:solidFill>
                <a:srgbClr val="FFFF00"/>
              </a:solidFill>
              <a:sym typeface="+mn-ea"/>
            </a:endParaRPr>
          </a:p>
        </p:txBody>
      </p:sp>
      <p:sp>
        <p:nvSpPr>
          <p:cNvPr id="5" name="文本框 4"/>
          <p:cNvSpPr txBox="1"/>
          <p:nvPr/>
        </p:nvSpPr>
        <p:spPr>
          <a:xfrm>
            <a:off x="6544945" y="2437765"/>
            <a:ext cx="760730" cy="306705"/>
          </a:xfrm>
          <a:prstGeom prst="rect">
            <a:avLst/>
          </a:prstGeom>
          <a:noFill/>
        </p:spPr>
        <p:txBody>
          <a:bodyPr wrap="square" rtlCol="0">
            <a:spAutoFit/>
          </a:bodyPr>
          <a:p>
            <a:pPr indent="0" algn="l">
              <a:lnSpc>
                <a:spcPct val="100000"/>
              </a:lnSpc>
              <a:buFont typeface="Wingdings" panose="05000000000000000000" charset="0"/>
              <a:buNone/>
            </a:pPr>
            <a:r>
              <a:rPr lang="zh-CN" altLang="en-US" sz="1400">
                <a:solidFill>
                  <a:srgbClr val="FFFF00"/>
                </a:solidFill>
                <a:sym typeface="+mn-ea"/>
              </a:rPr>
              <a:t>地面</a:t>
            </a:r>
            <a:endParaRPr lang="zh-CN" altLang="en-US" sz="1400">
              <a:solidFill>
                <a:srgbClr val="FFFF00"/>
              </a:solidFill>
              <a:sym typeface="+mn-ea"/>
            </a:endParaRPr>
          </a:p>
        </p:txBody>
      </p:sp>
      <p:cxnSp>
        <p:nvCxnSpPr>
          <p:cNvPr id="9" name="直接箭头连接符 8"/>
          <p:cNvCxnSpPr/>
          <p:nvPr/>
        </p:nvCxnSpPr>
        <p:spPr>
          <a:xfrm>
            <a:off x="5525135" y="1786890"/>
            <a:ext cx="101981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a:off x="5393690" y="2590800"/>
            <a:ext cx="101981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2021205" y="3648075"/>
            <a:ext cx="8150225" cy="2676525"/>
          </a:xfrm>
          <a:prstGeom prst="rect">
            <a:avLst/>
          </a:prstGeom>
        </p:spPr>
        <p:txBody>
          <a:bodyPr wrap="square">
            <a:spAutoFit/>
          </a:bodyPr>
          <a:p>
            <a:pPr marL="285750" indent="-285750" algn="just" defTabSz="266700">
              <a:lnSpc>
                <a:spcPct val="150000"/>
              </a:lnSpc>
              <a:spcBef>
                <a:spcPct val="0"/>
              </a:spcBef>
              <a:spcAft>
                <a:spcPct val="0"/>
              </a:spcAft>
              <a:buFont typeface="Wingdings" panose="05000000000000000000" charset="0"/>
              <a:buChar char="Ø"/>
            </a:pPr>
            <a:r>
              <a:rPr lang="zh-CN" altLang="en-US" sz="1600">
                <a:solidFill>
                  <a:srgbClr val="FFFF00"/>
                </a:solidFill>
                <a:latin typeface="Times New Roman" panose="02020603050405020304"/>
                <a:ea typeface="宋体" panose="02010600030101010101" pitchFamily="2" charset="-122"/>
              </a:rPr>
              <a:t>对环境状态的理解是多维度的，比如对于定位问题来说环境状态被机器人理解为特征点或点云，对于导航避障问题来说环境状态被机器人理解为二维或三维占据栅格。</a:t>
            </a:r>
            <a:endParaRPr lang="zh-CN" altLang="en-US" sz="1600">
              <a:solidFill>
                <a:srgbClr val="FFFF00"/>
              </a:solidFill>
              <a:latin typeface="Times New Roman" panose="02020603050405020304"/>
              <a:ea typeface="宋体" panose="02010600030101010101" pitchFamily="2" charset="-122"/>
            </a:endParaRPr>
          </a:p>
          <a:p>
            <a:pPr marL="285750" indent="-285750" algn="just" defTabSz="266700">
              <a:lnSpc>
                <a:spcPct val="150000"/>
              </a:lnSpc>
              <a:spcBef>
                <a:spcPct val="0"/>
              </a:spcBef>
              <a:spcAft>
                <a:spcPct val="0"/>
              </a:spcAft>
              <a:buFont typeface="Wingdings" panose="05000000000000000000" charset="0"/>
              <a:buChar char="Ø"/>
            </a:pPr>
            <a:r>
              <a:rPr lang="zh-CN" altLang="en-US" sz="1600">
                <a:solidFill>
                  <a:srgbClr val="FFFF00"/>
                </a:solidFill>
                <a:latin typeface="Times New Roman" panose="02020603050405020304"/>
                <a:ea typeface="宋体" panose="02010600030101010101" pitchFamily="2" charset="-122"/>
              </a:rPr>
              <a:t>站在更高层次去理解，会得到环境状态数据之间的各种复杂关系，即</a:t>
            </a:r>
            <a:r>
              <a:rPr lang="zh-CN" altLang="en-US" sz="1600">
                <a:solidFill>
                  <a:srgbClr val="FFFF00"/>
                </a:solidFill>
                <a:highlight>
                  <a:srgbClr val="008080"/>
                </a:highlight>
                <a:latin typeface="Times New Roman" panose="02020603050405020304"/>
                <a:ea typeface="宋体" panose="02010600030101010101" pitchFamily="2" charset="-122"/>
              </a:rPr>
              <a:t>语义理解</a:t>
            </a:r>
            <a:r>
              <a:rPr lang="zh-CN" altLang="en-US" sz="1600">
                <a:solidFill>
                  <a:srgbClr val="FFFF00"/>
                </a:solidFill>
                <a:latin typeface="Times New Roman" panose="02020603050405020304"/>
                <a:ea typeface="宋体" panose="02010600030101010101" pitchFamily="2" charset="-122"/>
              </a:rPr>
              <a:t>。</a:t>
            </a:r>
            <a:endParaRPr lang="zh-CN" altLang="en-US" sz="1600">
              <a:solidFill>
                <a:srgbClr val="FFFF00"/>
              </a:solidFill>
              <a:latin typeface="Times New Roman" panose="02020603050405020304"/>
              <a:ea typeface="宋体" panose="02010600030101010101" pitchFamily="2" charset="-122"/>
            </a:endParaRPr>
          </a:p>
          <a:p>
            <a:pPr marL="285750" indent="-285750" algn="just" defTabSz="266700">
              <a:lnSpc>
                <a:spcPct val="150000"/>
              </a:lnSpc>
              <a:spcBef>
                <a:spcPct val="0"/>
              </a:spcBef>
              <a:spcAft>
                <a:spcPct val="0"/>
              </a:spcAft>
              <a:buFont typeface="Wingdings" panose="05000000000000000000" charset="0"/>
              <a:buChar char="Ø"/>
            </a:pPr>
            <a:r>
              <a:rPr lang="zh-CN" altLang="en-US" sz="1600">
                <a:solidFill>
                  <a:srgbClr val="FFFF00"/>
                </a:solidFill>
                <a:latin typeface="Times New Roman" panose="02020603050405020304"/>
                <a:ea typeface="宋体" panose="02010600030101010101" pitchFamily="2" charset="-122"/>
              </a:rPr>
              <a:t>比如对于无人驾驶汽车而言，包括车道识别、路障识别、交通信号灯识别、移动物体识别、地面分割等。对于室内机器人的话，包括电梯识别、门窗识别、玻璃墙识别、镂空物体识别、斜坡识别等。</a:t>
            </a:r>
            <a:endParaRPr lang="zh-CN" altLang="en-US" sz="1600">
              <a:solidFill>
                <a:srgbClr val="FFFF00"/>
              </a:solidFill>
              <a:latin typeface="Times New Roman" panose="02020603050405020304"/>
              <a:ea typeface="宋体" panose="02010600030101010101" pitchFamily="2" charset="-122"/>
            </a:endParaRPr>
          </a:p>
          <a:p>
            <a:pPr marL="285750" indent="-285750" algn="just" defTabSz="266700">
              <a:lnSpc>
                <a:spcPct val="150000"/>
              </a:lnSpc>
              <a:spcBef>
                <a:spcPct val="0"/>
              </a:spcBef>
              <a:spcAft>
                <a:spcPct val="0"/>
              </a:spcAft>
              <a:buFont typeface="Wingdings" panose="05000000000000000000" charset="0"/>
              <a:buChar char="Ø"/>
            </a:pPr>
            <a:r>
              <a:rPr lang="zh-CN" altLang="en-US" sz="1600">
                <a:solidFill>
                  <a:srgbClr val="FFFF00"/>
                </a:solidFill>
                <a:latin typeface="Times New Roman" panose="02020603050405020304"/>
                <a:ea typeface="宋体" panose="02010600030101010101" pitchFamily="2" charset="-122"/>
              </a:rPr>
              <a:t>机器人要在环境中运动自如的话，离不开语义理解这项重要能力。</a:t>
            </a:r>
            <a:endParaRPr lang="zh-CN" altLang="en-US" sz="1600">
              <a:solidFill>
                <a:srgbClr val="FFFF00"/>
              </a:solidFill>
              <a:latin typeface="Times New Roman" panose="02020603050405020304"/>
              <a:ea typeface="宋体" panose="02010600030101010101" pitchFamily="2" charset="-122"/>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551555" cy="3169285"/>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自主导航</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环境感知</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路径规划</a:t>
            </a:r>
            <a:endParaRPr sz="2000" b="1" spc="300">
              <a:solidFill>
                <a:srgbClr val="9CC2F0"/>
              </a:solidFill>
              <a:uFillTx/>
              <a:latin typeface="Arial" panose="020B0604020202020204" pitchFamily="34" charset="0"/>
              <a:ea typeface="微软雅黑" panose="020B0503020204020204" pitchFamily="34" charset="-122"/>
              <a:cs typeface="+mj-cs"/>
              <a:sym typeface="+mn-ea"/>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11.4 运动控制</a:t>
            </a:r>
            <a:endParaRPr 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11.5 强化学习与自主导航</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4" name="文本框 3"/>
          <p:cNvSpPr txBox="1"/>
          <p:nvPr/>
        </p:nvSpPr>
        <p:spPr>
          <a:xfrm>
            <a:off x="436880" y="1226820"/>
            <a:ext cx="11318240" cy="922020"/>
          </a:xfrm>
          <a:prstGeom prst="rect">
            <a:avLst/>
          </a:prstGeom>
          <a:noFill/>
        </p:spPr>
        <p:txBody>
          <a:bodyPr wrap="square" rtlCol="0">
            <a:spAutoFit/>
          </a:bodyPr>
          <a:p>
            <a:pPr marL="171450" indent="-171450" algn="l">
              <a:lnSpc>
                <a:spcPct val="150000"/>
              </a:lnSpc>
              <a:buFont typeface="Wingdings" panose="05000000000000000000" charset="0"/>
              <a:buChar char="Ø"/>
            </a:pPr>
            <a:r>
              <a:rPr lang="zh-CN" altLang="en-US" sz="1200">
                <a:solidFill>
                  <a:srgbClr val="FFFF00"/>
                </a:solidFill>
              </a:rPr>
              <a:t>广义的路径规划就是一种问题求解策略，比如魔方还原、积木拼图、计算机网络通信中的路由通路选择、数控机床车刀动作线、机械臂抓取动作、机器人自主导航等都蕴含着路径规划思想。</a:t>
            </a:r>
            <a:endParaRPr lang="zh-CN" altLang="en-US" sz="1200">
              <a:solidFill>
                <a:srgbClr val="FFFF00"/>
              </a:solidFill>
            </a:endParaRPr>
          </a:p>
          <a:p>
            <a:pPr marL="171450" indent="-171450" algn="l">
              <a:lnSpc>
                <a:spcPct val="150000"/>
              </a:lnSpc>
              <a:buFont typeface="Wingdings" panose="05000000000000000000" charset="0"/>
              <a:buChar char="Ø"/>
            </a:pPr>
            <a:r>
              <a:rPr lang="zh-CN" altLang="en-US" sz="1200">
                <a:solidFill>
                  <a:schemeClr val="bg1"/>
                </a:solidFill>
              </a:rPr>
              <a:t>狭义的路径规划就是在度量地图上寻找到一条从起点到目标点可行通路的问题。</a:t>
            </a:r>
            <a:endParaRPr lang="zh-CN" altLang="en-US" sz="1200">
              <a:solidFill>
                <a:schemeClr val="bg1"/>
              </a:solidFill>
            </a:endParaRPr>
          </a:p>
        </p:txBody>
      </p:sp>
      <p:pic>
        <p:nvPicPr>
          <p:cNvPr id="5" name="图片 4"/>
          <p:cNvPicPr>
            <a:picLocks noChangeAspect="1"/>
          </p:cNvPicPr>
          <p:nvPr>
            <p:custDataLst>
              <p:tags r:id="rId6"/>
            </p:custDataLst>
          </p:nvPr>
        </p:nvPicPr>
        <p:blipFill>
          <a:blip r:embed="rId7"/>
          <a:stretch>
            <a:fillRect/>
          </a:stretch>
        </p:blipFill>
        <p:spPr>
          <a:xfrm>
            <a:off x="565150" y="2357120"/>
            <a:ext cx="1991995" cy="1977390"/>
          </a:xfrm>
          <a:prstGeom prst="rect">
            <a:avLst/>
          </a:prstGeom>
        </p:spPr>
      </p:pic>
      <p:pic>
        <p:nvPicPr>
          <p:cNvPr id="34" name="图片 33"/>
          <p:cNvPicPr>
            <a:picLocks noChangeAspect="1"/>
          </p:cNvPicPr>
          <p:nvPr>
            <p:custDataLst>
              <p:tags r:id="rId8"/>
            </p:custDataLst>
          </p:nvPr>
        </p:nvPicPr>
        <p:blipFill>
          <a:blip r:embed="rId9"/>
          <a:stretch>
            <a:fillRect/>
          </a:stretch>
        </p:blipFill>
        <p:spPr>
          <a:xfrm>
            <a:off x="1796415" y="4650740"/>
            <a:ext cx="2535555" cy="1977390"/>
          </a:xfrm>
          <a:prstGeom prst="rect">
            <a:avLst/>
          </a:prstGeom>
        </p:spPr>
      </p:pic>
      <p:pic>
        <p:nvPicPr>
          <p:cNvPr id="37" name="图片 36"/>
          <p:cNvPicPr>
            <a:picLocks noChangeAspect="1"/>
          </p:cNvPicPr>
          <p:nvPr>
            <p:custDataLst>
              <p:tags r:id="rId10"/>
            </p:custDataLst>
          </p:nvPr>
        </p:nvPicPr>
        <p:blipFill>
          <a:blip r:embed="rId11"/>
          <a:stretch>
            <a:fillRect/>
          </a:stretch>
        </p:blipFill>
        <p:spPr>
          <a:xfrm>
            <a:off x="3422650" y="2357120"/>
            <a:ext cx="2510155" cy="1977390"/>
          </a:xfrm>
          <a:prstGeom prst="rect">
            <a:avLst/>
          </a:prstGeom>
        </p:spPr>
      </p:pic>
      <p:pic>
        <p:nvPicPr>
          <p:cNvPr id="43" name="图片 42"/>
          <p:cNvPicPr>
            <a:picLocks noChangeAspect="1"/>
          </p:cNvPicPr>
          <p:nvPr>
            <p:custDataLst>
              <p:tags r:id="rId12"/>
            </p:custDataLst>
          </p:nvPr>
        </p:nvPicPr>
        <p:blipFill>
          <a:blip r:embed="rId13"/>
          <a:stretch>
            <a:fillRect/>
          </a:stretch>
        </p:blipFill>
        <p:spPr>
          <a:xfrm>
            <a:off x="5502910" y="4656455"/>
            <a:ext cx="2592705" cy="1976755"/>
          </a:xfrm>
          <a:prstGeom prst="rect">
            <a:avLst/>
          </a:prstGeom>
        </p:spPr>
      </p:pic>
      <p:pic>
        <p:nvPicPr>
          <p:cNvPr id="45" name="图片 44"/>
          <p:cNvPicPr>
            <a:picLocks noChangeAspect="1"/>
          </p:cNvPicPr>
          <p:nvPr>
            <p:custDataLst>
              <p:tags r:id="rId14"/>
            </p:custDataLst>
          </p:nvPr>
        </p:nvPicPr>
        <p:blipFill>
          <a:blip r:embed="rId15"/>
          <a:stretch>
            <a:fillRect/>
          </a:stretch>
        </p:blipFill>
        <p:spPr>
          <a:xfrm>
            <a:off x="7065010" y="2282190"/>
            <a:ext cx="3982085" cy="2127885"/>
          </a:xfrm>
          <a:prstGeom prst="rect">
            <a:avLst/>
          </a:prstGeom>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linds(horizontal)">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4" name="文本框 3"/>
          <p:cNvSpPr txBox="1"/>
          <p:nvPr/>
        </p:nvSpPr>
        <p:spPr>
          <a:xfrm>
            <a:off x="436880" y="1226820"/>
            <a:ext cx="11318240" cy="922020"/>
          </a:xfrm>
          <a:prstGeom prst="rect">
            <a:avLst/>
          </a:prstGeom>
          <a:noFill/>
        </p:spPr>
        <p:txBody>
          <a:bodyPr wrap="square" rtlCol="0">
            <a:spAutoFit/>
          </a:bodyPr>
          <a:p>
            <a:pPr marL="171450" indent="-171450" algn="l">
              <a:lnSpc>
                <a:spcPct val="150000"/>
              </a:lnSpc>
              <a:buFont typeface="Wingdings" panose="05000000000000000000" charset="0"/>
              <a:buChar char="Ø"/>
            </a:pPr>
            <a:r>
              <a:rPr lang="zh-CN" altLang="en-US" sz="1200">
                <a:solidFill>
                  <a:schemeClr val="bg1"/>
                </a:solidFill>
              </a:rPr>
              <a:t>广义的路径规划就是一种问题求解策略，比如魔方还原、积木拼图、计算机网络通信中的路由通路选择、数控机床车刀动作线、机械臂抓取动作、机器人自主导航等都蕴含着路径规划思想。</a:t>
            </a:r>
            <a:endParaRPr lang="zh-CN" altLang="en-US" sz="1200">
              <a:solidFill>
                <a:schemeClr val="bg1"/>
              </a:solidFill>
            </a:endParaRPr>
          </a:p>
          <a:p>
            <a:pPr marL="171450" indent="-171450" algn="l">
              <a:lnSpc>
                <a:spcPct val="150000"/>
              </a:lnSpc>
              <a:buFont typeface="Wingdings" panose="05000000000000000000" charset="0"/>
              <a:buChar char="Ø"/>
            </a:pPr>
            <a:r>
              <a:rPr lang="zh-CN" altLang="en-US" sz="1200">
                <a:solidFill>
                  <a:srgbClr val="FFFF00"/>
                </a:solidFill>
              </a:rPr>
              <a:t>狭义的路径规划就是在度量地图上寻找到一条从起点到目标点可行通路的问题。</a:t>
            </a:r>
            <a:endParaRPr lang="zh-CN" altLang="en-US" sz="1200">
              <a:solidFill>
                <a:srgbClr val="FFFF00"/>
              </a:solidFill>
            </a:endParaRPr>
          </a:p>
        </p:txBody>
      </p:sp>
      <p:sp>
        <p:nvSpPr>
          <p:cNvPr id="9" name="文本框 8"/>
          <p:cNvSpPr txBox="1"/>
          <p:nvPr/>
        </p:nvSpPr>
        <p:spPr>
          <a:xfrm>
            <a:off x="1936750" y="5464810"/>
            <a:ext cx="8641080" cy="783590"/>
          </a:xfrm>
          <a:prstGeom prst="rect">
            <a:avLst/>
          </a:prstGeom>
          <a:noFill/>
        </p:spPr>
        <p:txBody>
          <a:bodyPr wrap="square" rtlCol="0">
            <a:spAutoFit/>
          </a:bodyPr>
          <a:p>
            <a:pPr marL="228600" indent="-228600" algn="l">
              <a:lnSpc>
                <a:spcPct val="150000"/>
              </a:lnSpc>
              <a:buFont typeface="+mj-ea"/>
              <a:buAutoNum type="circleNumDbPlain"/>
            </a:pPr>
            <a:r>
              <a:rPr lang="zh-CN" altLang="en-US" sz="1000">
                <a:solidFill>
                  <a:schemeClr val="bg1"/>
                </a:solidFill>
              </a:rPr>
              <a:t>对于机器人自主导航问题，通常在给定的栅格地图上进行路径规划。</a:t>
            </a:r>
            <a:endParaRPr lang="zh-CN" altLang="en-US" sz="1000">
              <a:solidFill>
                <a:schemeClr val="bg1"/>
              </a:solidFill>
            </a:endParaRPr>
          </a:p>
          <a:p>
            <a:pPr marL="228600" indent="-228600" algn="l">
              <a:lnSpc>
                <a:spcPct val="150000"/>
              </a:lnSpc>
              <a:buFont typeface="+mj-ea"/>
              <a:buAutoNum type="circleNumDbPlain"/>
            </a:pPr>
            <a:r>
              <a:rPr lang="zh-CN" altLang="en-US" sz="1000">
                <a:solidFill>
                  <a:schemeClr val="bg1"/>
                </a:solidFill>
              </a:rPr>
              <a:t>通过对整个栅格地图遍历很容易找到一条从A到B的路径，比如路径L1或L2，而且这样的路径并不唯一。</a:t>
            </a:r>
            <a:endParaRPr lang="zh-CN" altLang="en-US" sz="1000">
              <a:solidFill>
                <a:schemeClr val="bg1"/>
              </a:solidFill>
            </a:endParaRPr>
          </a:p>
          <a:p>
            <a:pPr marL="228600" indent="-228600" algn="l">
              <a:lnSpc>
                <a:spcPct val="150000"/>
              </a:lnSpc>
              <a:buFont typeface="+mj-ea"/>
              <a:buAutoNum type="circleNumDbPlain"/>
            </a:pPr>
            <a:r>
              <a:rPr lang="zh-CN" altLang="en-US" sz="1000">
                <a:solidFill>
                  <a:schemeClr val="bg1"/>
                </a:solidFill>
              </a:rPr>
              <a:t>在实际机器人导航中，不仅仅是找到一条可通行路径就完了，还必须考虑路径的各项性能（比如长度、平滑性、碰撞风险、各种附加约束等）。</a:t>
            </a:r>
            <a:endParaRPr lang="zh-CN" altLang="en-US" sz="1000">
              <a:solidFill>
                <a:schemeClr val="bg1"/>
              </a:solidFill>
            </a:endParaRPr>
          </a:p>
        </p:txBody>
      </p:sp>
      <p:pic>
        <p:nvPicPr>
          <p:cNvPr id="10" name="图片 9" descr="图片6"/>
          <p:cNvPicPr>
            <a:picLocks noChangeAspect="1"/>
          </p:cNvPicPr>
          <p:nvPr>
            <p:custDataLst>
              <p:tags r:id="rId6"/>
            </p:custDataLst>
          </p:nvPr>
        </p:nvPicPr>
        <p:blipFill>
          <a:blip r:embed="rId7"/>
          <a:stretch>
            <a:fillRect/>
          </a:stretch>
        </p:blipFill>
        <p:spPr>
          <a:xfrm>
            <a:off x="3024505" y="2414270"/>
            <a:ext cx="5631180" cy="2776220"/>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常见的路径规划算法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533015" y="172275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919095" y="935355"/>
            <a:ext cx="450215" cy="17976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371215" y="935355"/>
            <a:ext cx="2421890" cy="203009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基于图结构的路径搜索</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基于采样的路径搜索</a:t>
            </a:r>
            <a:endParaRPr lang="zh-CN" sz="1400">
              <a:solidFill>
                <a:schemeClr val="bg1"/>
              </a:solidFill>
              <a:latin typeface="+mn-ea"/>
              <a:sym typeface="+mn-ea"/>
            </a:endParaRPr>
          </a:p>
          <a:p>
            <a:pPr indent="0">
              <a:lnSpc>
                <a:spcPct val="150000"/>
              </a:lnSpc>
              <a:buFont typeface="Wingdings" panose="05000000000000000000" charset="0"/>
              <a:buNone/>
            </a:pPr>
            <a:r>
              <a:rPr lang="zh-CN" sz="1400">
                <a:solidFill>
                  <a:schemeClr val="bg1"/>
                </a:solidFill>
                <a:latin typeface="+mn-ea"/>
                <a:sym typeface="+mn-ea"/>
              </a:rPr>
              <a:t>遗传算法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蚁群算法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模糊算法</a:t>
            </a:r>
            <a:endParaRPr lang="zh-CN" sz="1400" b="0">
              <a:solidFill>
                <a:schemeClr val="bg1"/>
              </a:solidFill>
              <a:latin typeface="+mn-ea"/>
            </a:endParaRPr>
          </a:p>
          <a:p>
            <a:pPr indent="0">
              <a:lnSpc>
                <a:spcPct val="150000"/>
              </a:lnSpc>
              <a:buFont typeface="Wingdings" panose="05000000000000000000" charset="0"/>
              <a:buNone/>
            </a:pPr>
            <a:r>
              <a:rPr lang="en-US" altLang="zh-CN" sz="1400">
                <a:solidFill>
                  <a:schemeClr val="bg1"/>
                </a:solidFill>
                <a:latin typeface="+mn-ea"/>
                <a:sym typeface="+mn-ea"/>
              </a:rPr>
              <a:t>...</a:t>
            </a:r>
            <a:endParaRPr lang="en-US" altLang="zh-CN" sz="1400" b="0">
              <a:solidFill>
                <a:schemeClr val="bg1"/>
              </a:solidFill>
              <a:latin typeface="+mn-ea"/>
              <a:sym typeface="+mn-ea"/>
            </a:endParaRPr>
          </a:p>
        </p:txBody>
      </p:sp>
      <p:sp>
        <p:nvSpPr>
          <p:cNvPr id="14" name="右箭头 13"/>
          <p:cNvSpPr/>
          <p:nvPr>
            <p:custDataLst>
              <p:tags r:id="rId7"/>
            </p:custDataLst>
          </p:nvPr>
        </p:nvSpPr>
        <p:spPr>
          <a:xfrm>
            <a:off x="5293995" y="106553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5694680" y="650240"/>
            <a:ext cx="110490" cy="1026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5866130" y="506095"/>
            <a:ext cx="953135" cy="1245235"/>
          </a:xfrm>
          <a:prstGeom prst="rect">
            <a:avLst/>
          </a:prstGeom>
          <a:noFill/>
          <a:ln w="9525">
            <a:noFill/>
          </a:ln>
        </p:spPr>
        <p:txBody>
          <a:bodyPr wrap="square">
            <a:spAutoFit/>
          </a:bodyPr>
          <a:p>
            <a:pPr indent="0">
              <a:lnSpc>
                <a:spcPct val="150000"/>
              </a:lnSpc>
              <a:buFont typeface="Wingdings" panose="05000000000000000000" charset="0"/>
              <a:buNone/>
            </a:pPr>
            <a:r>
              <a:rPr lang="zh-CN" sz="1000" b="0">
                <a:solidFill>
                  <a:srgbClr val="FFFF00"/>
                </a:solidFill>
                <a:latin typeface="+mn-ea"/>
              </a:rPr>
              <a:t>Dijkstra</a:t>
            </a:r>
            <a:endParaRPr lang="zh-CN" sz="1000" b="0">
              <a:solidFill>
                <a:srgbClr val="FFFF00"/>
              </a:solidFill>
              <a:latin typeface="+mn-ea"/>
            </a:endParaRPr>
          </a:p>
          <a:p>
            <a:pPr indent="0">
              <a:lnSpc>
                <a:spcPct val="150000"/>
              </a:lnSpc>
              <a:buFont typeface="Wingdings" panose="05000000000000000000" charset="0"/>
              <a:buNone/>
            </a:pPr>
            <a:r>
              <a:rPr lang="zh-CN" sz="1000" b="0">
                <a:solidFill>
                  <a:srgbClr val="FFFF00"/>
                </a:solidFill>
                <a:latin typeface="+mn-ea"/>
              </a:rPr>
              <a:t>A*</a:t>
            </a:r>
            <a:endParaRPr lang="zh-CN" sz="1000" b="0">
              <a:solidFill>
                <a:srgbClr val="FFFF00"/>
              </a:solidFill>
              <a:latin typeface="+mn-ea"/>
            </a:endParaRPr>
          </a:p>
          <a:p>
            <a:pPr indent="0">
              <a:lnSpc>
                <a:spcPct val="150000"/>
              </a:lnSpc>
              <a:buFont typeface="Wingdings" panose="05000000000000000000" charset="0"/>
              <a:buNone/>
            </a:pPr>
            <a:r>
              <a:rPr lang="zh-CN" sz="1000" b="0">
                <a:solidFill>
                  <a:schemeClr val="bg1"/>
                </a:solidFill>
                <a:latin typeface="+mn-ea"/>
              </a:rPr>
              <a:t>D*</a:t>
            </a:r>
            <a:endParaRPr 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AD*</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D*-Lite</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t>
            </a:r>
            <a:endParaRPr lang="en-US" altLang="zh-CN" sz="1000" b="0">
              <a:solidFill>
                <a:schemeClr val="bg1"/>
              </a:solidFill>
              <a:latin typeface="+mn-ea"/>
            </a:endParaRPr>
          </a:p>
        </p:txBody>
      </p:sp>
      <p:graphicFrame>
        <p:nvGraphicFramePr>
          <p:cNvPr id="19" name="对象 -2147478774"/>
          <p:cNvGraphicFramePr>
            <a:graphicFrameLocks noChangeAspect="1"/>
          </p:cNvGraphicFramePr>
          <p:nvPr>
            <p:custDataLst>
              <p:tags r:id="rId8"/>
            </p:custDataLst>
          </p:nvPr>
        </p:nvGraphicFramePr>
        <p:xfrm>
          <a:off x="8734425" y="899795"/>
          <a:ext cx="2695575" cy="586740"/>
        </p:xfrm>
        <a:graphic>
          <a:graphicData uri="http://schemas.openxmlformats.org/presentationml/2006/ole">
            <mc:AlternateContent xmlns:mc="http://schemas.openxmlformats.org/markup-compatibility/2006">
              <mc:Choice xmlns:v="urn:schemas-microsoft-com:vml" Requires="v">
                <p:oleObj spid="_x0000_s3076" name="" r:id="rId9" imgW="1790700" imgH="393700" progId="Equation.KSEE3">
                  <p:embed/>
                </p:oleObj>
              </mc:Choice>
              <mc:Fallback>
                <p:oleObj name="" r:id="rId9" imgW="1790700" imgH="393700" progId="Equation.KSEE3">
                  <p:embed/>
                  <p:pic>
                    <p:nvPicPr>
                      <p:cNvPr id="0" name="图片 3075"/>
                      <p:cNvPicPr/>
                      <p:nvPr/>
                    </p:nvPicPr>
                    <p:blipFill>
                      <a:blip r:embed="rId10"/>
                      <a:stretch>
                        <a:fillRect/>
                      </a:stretch>
                    </p:blipFill>
                    <p:spPr>
                      <a:xfrm>
                        <a:off x="8734425" y="899795"/>
                        <a:ext cx="2695575" cy="586740"/>
                      </a:xfrm>
                      <a:prstGeom prst="rect">
                        <a:avLst/>
                      </a:prstGeom>
                      <a:solidFill>
                        <a:schemeClr val="bg1"/>
                      </a:solidFill>
                      <a:ln w="38100">
                        <a:noFill/>
                        <a:miter/>
                      </a:ln>
                    </p:spPr>
                  </p:pic>
                </p:oleObj>
              </mc:Fallback>
            </mc:AlternateContent>
          </a:graphicData>
        </a:graphic>
      </p:graphicFrame>
      <p:cxnSp>
        <p:nvCxnSpPr>
          <p:cNvPr id="20" name="肘形连接符 19"/>
          <p:cNvCxnSpPr/>
          <p:nvPr/>
        </p:nvCxnSpPr>
        <p:spPr>
          <a:xfrm>
            <a:off x="6454140" y="719455"/>
            <a:ext cx="2115185" cy="499110"/>
          </a:xfrm>
          <a:prstGeom prst="bentConnector3">
            <a:avLst>
              <a:gd name="adj1" fmla="val 50015"/>
            </a:avLst>
          </a:prstGeom>
          <a:ln>
            <a:tailEnd type="arrow"/>
          </a:ln>
        </p:spPr>
        <p:style>
          <a:lnRef idx="1">
            <a:schemeClr val="accent1"/>
          </a:lnRef>
          <a:fillRef idx="0">
            <a:schemeClr val="accent1"/>
          </a:fillRef>
          <a:effectRef idx="0">
            <a:schemeClr val="accent1"/>
          </a:effectRef>
          <a:fontRef idx="minor">
            <a:schemeClr val="tx1"/>
          </a:fontRef>
        </p:style>
      </p:cxnSp>
      <p:pic>
        <p:nvPicPr>
          <p:cNvPr id="24" name="图片 23" descr="图片7"/>
          <p:cNvPicPr>
            <a:picLocks noChangeAspect="1"/>
          </p:cNvPicPr>
          <p:nvPr>
            <p:custDataLst>
              <p:tags r:id="rId11"/>
            </p:custDataLst>
          </p:nvPr>
        </p:nvPicPr>
        <p:blipFill>
          <a:blip r:embed="rId12"/>
          <a:stretch>
            <a:fillRect/>
          </a:stretch>
        </p:blipFill>
        <p:spPr>
          <a:xfrm>
            <a:off x="842010" y="3401695"/>
            <a:ext cx="10348595" cy="2819400"/>
          </a:xfrm>
          <a:prstGeom prst="rect">
            <a:avLst/>
          </a:prstGeom>
        </p:spPr>
      </p:pic>
      <p:sp>
        <p:nvSpPr>
          <p:cNvPr id="25" name="文本框 24"/>
          <p:cNvSpPr txBox="1"/>
          <p:nvPr/>
        </p:nvSpPr>
        <p:spPr>
          <a:xfrm>
            <a:off x="4747260" y="6221095"/>
            <a:ext cx="207200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栅格地图上的Dijkstra搜索过程</a:t>
            </a:r>
            <a:endParaRPr sz="1000" b="0">
              <a:solidFill>
                <a:schemeClr val="bg1"/>
              </a:solidFill>
              <a:latin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par>
                                <p:cTn id="30" presetID="3" presetClass="entr" presetSubtype="1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14" grpId="0" animBg="1"/>
      <p:bldP spid="16" grpId="0" animBg="1"/>
      <p:bldP spid="18"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常见的路径规划算法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533015" y="172275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919095" y="935355"/>
            <a:ext cx="450215" cy="17976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371215" y="935355"/>
            <a:ext cx="2421890" cy="203009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基于图结构的路径搜索</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基于采样的路径搜索</a:t>
            </a:r>
            <a:endParaRPr lang="zh-CN" sz="1400">
              <a:solidFill>
                <a:schemeClr val="bg1"/>
              </a:solidFill>
              <a:latin typeface="+mn-ea"/>
              <a:sym typeface="+mn-ea"/>
            </a:endParaRPr>
          </a:p>
          <a:p>
            <a:pPr indent="0">
              <a:lnSpc>
                <a:spcPct val="150000"/>
              </a:lnSpc>
              <a:buFont typeface="Wingdings" panose="05000000000000000000" charset="0"/>
              <a:buNone/>
            </a:pPr>
            <a:r>
              <a:rPr lang="zh-CN" sz="1400">
                <a:solidFill>
                  <a:schemeClr val="bg1"/>
                </a:solidFill>
                <a:latin typeface="+mn-ea"/>
                <a:sym typeface="+mn-ea"/>
              </a:rPr>
              <a:t>遗传算法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蚁群算法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模糊算法</a:t>
            </a:r>
            <a:endParaRPr lang="zh-CN" sz="1400" b="0">
              <a:solidFill>
                <a:schemeClr val="bg1"/>
              </a:solidFill>
              <a:latin typeface="+mn-ea"/>
            </a:endParaRPr>
          </a:p>
          <a:p>
            <a:pPr indent="0">
              <a:lnSpc>
                <a:spcPct val="150000"/>
              </a:lnSpc>
              <a:buFont typeface="Wingdings" panose="05000000000000000000" charset="0"/>
              <a:buNone/>
            </a:pPr>
            <a:r>
              <a:rPr lang="en-US" altLang="zh-CN" sz="1400">
                <a:solidFill>
                  <a:schemeClr val="bg1"/>
                </a:solidFill>
                <a:latin typeface="+mn-ea"/>
                <a:sym typeface="+mn-ea"/>
              </a:rPr>
              <a:t>...</a:t>
            </a:r>
            <a:endParaRPr lang="en-US" altLang="zh-CN" sz="1400" b="0">
              <a:solidFill>
                <a:schemeClr val="bg1"/>
              </a:solidFill>
              <a:latin typeface="+mn-ea"/>
              <a:sym typeface="+mn-ea"/>
            </a:endParaRPr>
          </a:p>
        </p:txBody>
      </p:sp>
      <p:sp>
        <p:nvSpPr>
          <p:cNvPr id="14" name="右箭头 13"/>
          <p:cNvSpPr/>
          <p:nvPr>
            <p:custDataLst>
              <p:tags r:id="rId7"/>
            </p:custDataLst>
          </p:nvPr>
        </p:nvSpPr>
        <p:spPr>
          <a:xfrm>
            <a:off x="5293995" y="106553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5694680" y="650240"/>
            <a:ext cx="110490" cy="1026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5866130" y="506095"/>
            <a:ext cx="953135" cy="1245235"/>
          </a:xfrm>
          <a:prstGeom prst="rect">
            <a:avLst/>
          </a:prstGeom>
          <a:noFill/>
          <a:ln w="9525">
            <a:noFill/>
          </a:ln>
        </p:spPr>
        <p:txBody>
          <a:bodyPr wrap="square">
            <a:spAutoFit/>
          </a:bodyPr>
          <a:p>
            <a:pPr indent="0">
              <a:lnSpc>
                <a:spcPct val="150000"/>
              </a:lnSpc>
              <a:buFont typeface="Wingdings" panose="05000000000000000000" charset="0"/>
              <a:buNone/>
            </a:pPr>
            <a:r>
              <a:rPr lang="zh-CN" sz="1000" b="0">
                <a:solidFill>
                  <a:srgbClr val="FFFF00"/>
                </a:solidFill>
                <a:latin typeface="+mn-ea"/>
              </a:rPr>
              <a:t>Dijkstra</a:t>
            </a:r>
            <a:endParaRPr lang="zh-CN" sz="1000" b="0">
              <a:solidFill>
                <a:srgbClr val="FFFF00"/>
              </a:solidFill>
              <a:latin typeface="+mn-ea"/>
            </a:endParaRPr>
          </a:p>
          <a:p>
            <a:pPr indent="0">
              <a:lnSpc>
                <a:spcPct val="150000"/>
              </a:lnSpc>
              <a:buFont typeface="Wingdings" panose="05000000000000000000" charset="0"/>
              <a:buNone/>
            </a:pPr>
            <a:r>
              <a:rPr lang="zh-CN" sz="1000" b="0">
                <a:solidFill>
                  <a:srgbClr val="FFFF00"/>
                </a:solidFill>
                <a:latin typeface="+mn-ea"/>
              </a:rPr>
              <a:t>A*</a:t>
            </a:r>
            <a:endParaRPr lang="zh-CN" sz="1000" b="0">
              <a:solidFill>
                <a:srgbClr val="FFFF00"/>
              </a:solidFill>
              <a:latin typeface="+mn-ea"/>
            </a:endParaRPr>
          </a:p>
          <a:p>
            <a:pPr indent="0">
              <a:lnSpc>
                <a:spcPct val="150000"/>
              </a:lnSpc>
              <a:buFont typeface="Wingdings" panose="05000000000000000000" charset="0"/>
              <a:buNone/>
            </a:pPr>
            <a:r>
              <a:rPr lang="zh-CN" sz="1000" b="0">
                <a:solidFill>
                  <a:schemeClr val="bg1"/>
                </a:solidFill>
                <a:latin typeface="+mn-ea"/>
              </a:rPr>
              <a:t>D*</a:t>
            </a:r>
            <a:endParaRPr 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AD*</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D*-Lite</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t>
            </a:r>
            <a:endParaRPr lang="en-US" altLang="zh-CN" sz="1000" b="0">
              <a:solidFill>
                <a:schemeClr val="bg1"/>
              </a:solidFill>
              <a:latin typeface="+mn-ea"/>
            </a:endParaRPr>
          </a:p>
        </p:txBody>
      </p:sp>
      <p:graphicFrame>
        <p:nvGraphicFramePr>
          <p:cNvPr id="19" name="对象 -2147478774"/>
          <p:cNvGraphicFramePr>
            <a:graphicFrameLocks noChangeAspect="1"/>
          </p:cNvGraphicFramePr>
          <p:nvPr>
            <p:custDataLst>
              <p:tags r:id="rId8"/>
            </p:custDataLst>
          </p:nvPr>
        </p:nvGraphicFramePr>
        <p:xfrm>
          <a:off x="8734425" y="899795"/>
          <a:ext cx="2695575" cy="586740"/>
        </p:xfrm>
        <a:graphic>
          <a:graphicData uri="http://schemas.openxmlformats.org/presentationml/2006/ole">
            <mc:AlternateContent xmlns:mc="http://schemas.openxmlformats.org/markup-compatibility/2006">
              <mc:Choice xmlns:v="urn:schemas-microsoft-com:vml" Requires="v">
                <p:oleObj spid="_x0000_s3076" name="" r:id="rId9" imgW="1790700" imgH="393700" progId="Equation.KSEE3">
                  <p:embed/>
                </p:oleObj>
              </mc:Choice>
              <mc:Fallback>
                <p:oleObj name="" r:id="rId9" imgW="1790700" imgH="393700" progId="Equation.KSEE3">
                  <p:embed/>
                  <p:pic>
                    <p:nvPicPr>
                      <p:cNvPr id="0" name="图片 3075"/>
                      <p:cNvPicPr/>
                      <p:nvPr/>
                    </p:nvPicPr>
                    <p:blipFill>
                      <a:blip r:embed="rId10"/>
                      <a:stretch>
                        <a:fillRect/>
                      </a:stretch>
                    </p:blipFill>
                    <p:spPr>
                      <a:xfrm>
                        <a:off x="8734425" y="899795"/>
                        <a:ext cx="2695575" cy="586740"/>
                      </a:xfrm>
                      <a:prstGeom prst="rect">
                        <a:avLst/>
                      </a:prstGeom>
                      <a:solidFill>
                        <a:schemeClr val="bg1"/>
                      </a:solidFill>
                      <a:ln w="38100">
                        <a:noFill/>
                        <a:miter/>
                      </a:ln>
                    </p:spPr>
                  </p:pic>
                </p:oleObj>
              </mc:Fallback>
            </mc:AlternateContent>
          </a:graphicData>
        </a:graphic>
      </p:graphicFrame>
      <p:cxnSp>
        <p:nvCxnSpPr>
          <p:cNvPr id="20" name="肘形连接符 19"/>
          <p:cNvCxnSpPr/>
          <p:nvPr/>
        </p:nvCxnSpPr>
        <p:spPr>
          <a:xfrm>
            <a:off x="6454140" y="719455"/>
            <a:ext cx="2115185" cy="499110"/>
          </a:xfrm>
          <a:prstGeom prst="bentConnector3">
            <a:avLst>
              <a:gd name="adj1" fmla="val 50015"/>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1" name="对象 -2147478740"/>
          <p:cNvGraphicFramePr>
            <a:graphicFrameLocks noChangeAspect="1"/>
          </p:cNvGraphicFramePr>
          <p:nvPr>
            <p:custDataLst>
              <p:tags r:id="rId11"/>
            </p:custDataLst>
          </p:nvPr>
        </p:nvGraphicFramePr>
        <p:xfrm>
          <a:off x="8734425" y="1979930"/>
          <a:ext cx="2637790" cy="1016000"/>
        </p:xfrm>
        <a:graphic>
          <a:graphicData uri="http://schemas.openxmlformats.org/presentationml/2006/ole">
            <mc:AlternateContent xmlns:mc="http://schemas.openxmlformats.org/markup-compatibility/2006">
              <mc:Choice xmlns:v="urn:schemas-microsoft-com:vml" Requires="v">
                <p:oleObj spid="_x0000_s22" name="" r:id="rId12" imgW="2044700" imgH="787400" progId="Equation.KSEE3">
                  <p:embed/>
                </p:oleObj>
              </mc:Choice>
              <mc:Fallback>
                <p:oleObj name="" r:id="rId12" imgW="2044700" imgH="787400" progId="Equation.KSEE3">
                  <p:embed/>
                  <p:pic>
                    <p:nvPicPr>
                      <p:cNvPr id="0" name="图片 18"/>
                      <p:cNvPicPr/>
                      <p:nvPr/>
                    </p:nvPicPr>
                    <p:blipFill>
                      <a:blip r:embed="rId13"/>
                      <a:stretch>
                        <a:fillRect/>
                      </a:stretch>
                    </p:blipFill>
                    <p:spPr>
                      <a:xfrm>
                        <a:off x="8734425" y="1979930"/>
                        <a:ext cx="2637790" cy="1016000"/>
                      </a:xfrm>
                      <a:prstGeom prst="rect">
                        <a:avLst/>
                      </a:prstGeom>
                      <a:solidFill>
                        <a:schemeClr val="bg1"/>
                      </a:solidFill>
                      <a:ln w="38100">
                        <a:noFill/>
                        <a:miter/>
                      </a:ln>
                    </p:spPr>
                  </p:pic>
                </p:oleObj>
              </mc:Fallback>
            </mc:AlternateContent>
          </a:graphicData>
        </a:graphic>
      </p:graphicFrame>
      <p:cxnSp>
        <p:nvCxnSpPr>
          <p:cNvPr id="23" name="肘形连接符 22"/>
          <p:cNvCxnSpPr/>
          <p:nvPr/>
        </p:nvCxnSpPr>
        <p:spPr>
          <a:xfrm>
            <a:off x="6323330" y="935355"/>
            <a:ext cx="2336165" cy="1499870"/>
          </a:xfrm>
          <a:prstGeom prst="bentConnector3">
            <a:avLst>
              <a:gd name="adj1" fmla="val 35933"/>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descr="图片8"/>
          <p:cNvPicPr>
            <a:picLocks noChangeAspect="1"/>
          </p:cNvPicPr>
          <p:nvPr>
            <p:custDataLst>
              <p:tags r:id="rId14"/>
            </p:custDataLst>
          </p:nvPr>
        </p:nvPicPr>
        <p:blipFill>
          <a:blip r:embed="rId15"/>
          <a:stretch>
            <a:fillRect/>
          </a:stretch>
        </p:blipFill>
        <p:spPr>
          <a:xfrm>
            <a:off x="1323340" y="3489325"/>
            <a:ext cx="9545320" cy="2540635"/>
          </a:xfrm>
          <a:prstGeom prst="rect">
            <a:avLst/>
          </a:prstGeom>
        </p:spPr>
      </p:pic>
      <p:sp>
        <p:nvSpPr>
          <p:cNvPr id="9" name="文本框 8"/>
          <p:cNvSpPr txBox="1"/>
          <p:nvPr/>
        </p:nvSpPr>
        <p:spPr>
          <a:xfrm>
            <a:off x="4939030" y="6190615"/>
            <a:ext cx="161671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栅格地图上的A*搜索过程</a:t>
            </a:r>
            <a:endParaRPr sz="1000" b="0">
              <a:solidFill>
                <a:schemeClr val="bg1"/>
              </a:solidFill>
              <a:latin typeface="+mn-ea"/>
            </a:endParaRPr>
          </a:p>
        </p:txBody>
      </p:sp>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常见的路径规划算法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533015" y="172275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919095" y="935355"/>
            <a:ext cx="450215" cy="17976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371215" y="935355"/>
            <a:ext cx="2421890" cy="203009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基于图结构的路径搜索</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基于采样的路径搜索</a:t>
            </a:r>
            <a:endParaRPr lang="zh-CN" sz="1400">
              <a:solidFill>
                <a:schemeClr val="bg1"/>
              </a:solidFill>
              <a:latin typeface="+mn-ea"/>
              <a:sym typeface="+mn-ea"/>
            </a:endParaRPr>
          </a:p>
          <a:p>
            <a:pPr indent="0">
              <a:lnSpc>
                <a:spcPct val="150000"/>
              </a:lnSpc>
              <a:buFont typeface="Wingdings" panose="05000000000000000000" charset="0"/>
              <a:buNone/>
            </a:pPr>
            <a:r>
              <a:rPr lang="zh-CN" sz="1400">
                <a:solidFill>
                  <a:schemeClr val="bg1"/>
                </a:solidFill>
                <a:latin typeface="+mn-ea"/>
                <a:sym typeface="+mn-ea"/>
              </a:rPr>
              <a:t>遗传算法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蚁群算法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模糊算法</a:t>
            </a:r>
            <a:endParaRPr lang="zh-CN" sz="1400" b="0">
              <a:solidFill>
                <a:schemeClr val="bg1"/>
              </a:solidFill>
              <a:latin typeface="+mn-ea"/>
            </a:endParaRPr>
          </a:p>
          <a:p>
            <a:pPr indent="0">
              <a:lnSpc>
                <a:spcPct val="150000"/>
              </a:lnSpc>
              <a:buFont typeface="Wingdings" panose="05000000000000000000" charset="0"/>
              <a:buNone/>
            </a:pPr>
            <a:r>
              <a:rPr lang="en-US" altLang="zh-CN" sz="1400">
                <a:solidFill>
                  <a:schemeClr val="bg1"/>
                </a:solidFill>
                <a:latin typeface="+mn-ea"/>
                <a:sym typeface="+mn-ea"/>
              </a:rPr>
              <a:t>...</a:t>
            </a:r>
            <a:endParaRPr lang="en-US" altLang="zh-CN" sz="1400" b="0">
              <a:solidFill>
                <a:schemeClr val="bg1"/>
              </a:solidFill>
              <a:latin typeface="+mn-ea"/>
              <a:sym typeface="+mn-ea"/>
            </a:endParaRPr>
          </a:p>
        </p:txBody>
      </p:sp>
      <p:sp>
        <p:nvSpPr>
          <p:cNvPr id="14" name="右箭头 13"/>
          <p:cNvSpPr/>
          <p:nvPr>
            <p:custDataLst>
              <p:tags r:id="rId7"/>
            </p:custDataLst>
          </p:nvPr>
        </p:nvSpPr>
        <p:spPr>
          <a:xfrm>
            <a:off x="5293995" y="106553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5694680" y="650240"/>
            <a:ext cx="110490" cy="1026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5866130" y="506095"/>
            <a:ext cx="953135" cy="1245235"/>
          </a:xfrm>
          <a:prstGeom prst="rect">
            <a:avLst/>
          </a:prstGeom>
          <a:noFill/>
          <a:ln w="9525">
            <a:noFill/>
          </a:ln>
        </p:spPr>
        <p:txBody>
          <a:bodyPr wrap="square">
            <a:spAutoFit/>
          </a:bodyPr>
          <a:p>
            <a:pPr indent="0">
              <a:lnSpc>
                <a:spcPct val="150000"/>
              </a:lnSpc>
              <a:buFont typeface="Wingdings" panose="05000000000000000000" charset="0"/>
              <a:buNone/>
            </a:pPr>
            <a:r>
              <a:rPr lang="zh-CN" sz="1000" b="0">
                <a:solidFill>
                  <a:srgbClr val="FFFF00"/>
                </a:solidFill>
                <a:latin typeface="+mn-ea"/>
              </a:rPr>
              <a:t>Dijkstra</a:t>
            </a:r>
            <a:endParaRPr lang="zh-CN" sz="1000" b="0">
              <a:solidFill>
                <a:srgbClr val="FFFF00"/>
              </a:solidFill>
              <a:latin typeface="+mn-ea"/>
            </a:endParaRPr>
          </a:p>
          <a:p>
            <a:pPr indent="0">
              <a:lnSpc>
                <a:spcPct val="150000"/>
              </a:lnSpc>
              <a:buFont typeface="Wingdings" panose="05000000000000000000" charset="0"/>
              <a:buNone/>
            </a:pPr>
            <a:r>
              <a:rPr lang="zh-CN" sz="1000" b="0">
                <a:solidFill>
                  <a:srgbClr val="FFFF00"/>
                </a:solidFill>
                <a:latin typeface="+mn-ea"/>
              </a:rPr>
              <a:t>A*</a:t>
            </a:r>
            <a:endParaRPr lang="zh-CN" sz="1000" b="0">
              <a:solidFill>
                <a:srgbClr val="FFFF00"/>
              </a:solidFill>
              <a:latin typeface="+mn-ea"/>
            </a:endParaRPr>
          </a:p>
          <a:p>
            <a:pPr indent="0">
              <a:lnSpc>
                <a:spcPct val="150000"/>
              </a:lnSpc>
              <a:buFont typeface="Wingdings" panose="05000000000000000000" charset="0"/>
              <a:buNone/>
            </a:pPr>
            <a:r>
              <a:rPr lang="zh-CN" sz="1000" b="0">
                <a:solidFill>
                  <a:schemeClr val="bg1"/>
                </a:solidFill>
                <a:latin typeface="+mn-ea"/>
              </a:rPr>
              <a:t>D*</a:t>
            </a:r>
            <a:endParaRPr 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AD*</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D*-Lite</a:t>
            </a:r>
            <a:endParaRPr lang="en-US" altLang="zh-CN"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a:t>
            </a:r>
            <a:endParaRPr lang="en-US" altLang="zh-CN" sz="1000" b="0">
              <a:solidFill>
                <a:schemeClr val="bg1"/>
              </a:solidFill>
              <a:latin typeface="+mn-ea"/>
            </a:endParaRPr>
          </a:p>
        </p:txBody>
      </p:sp>
      <p:pic>
        <p:nvPicPr>
          <p:cNvPr id="17" name="图片 16"/>
          <p:cNvPicPr>
            <a:picLocks noChangeAspect="1"/>
          </p:cNvPicPr>
          <p:nvPr>
            <p:custDataLst>
              <p:tags r:id="rId8"/>
            </p:custDataLst>
          </p:nvPr>
        </p:nvPicPr>
        <p:blipFill>
          <a:blip r:embed="rId9"/>
          <a:stretch>
            <a:fillRect/>
          </a:stretch>
        </p:blipFill>
        <p:spPr>
          <a:xfrm>
            <a:off x="2466340" y="3408045"/>
            <a:ext cx="6248400" cy="3038475"/>
          </a:xfrm>
          <a:prstGeom prst="rect">
            <a:avLst/>
          </a:prstGeom>
        </p:spPr>
      </p:pic>
      <p:pic>
        <p:nvPicPr>
          <p:cNvPr id="26" name="图片 25"/>
          <p:cNvPicPr>
            <a:picLocks noChangeAspect="1"/>
          </p:cNvPicPr>
          <p:nvPr>
            <p:custDataLst>
              <p:tags r:id="rId10"/>
            </p:custDataLst>
          </p:nvPr>
        </p:nvPicPr>
        <p:blipFill>
          <a:blip r:embed="rId11"/>
          <a:stretch>
            <a:fillRect/>
          </a:stretch>
        </p:blipFill>
        <p:spPr>
          <a:xfrm>
            <a:off x="6819265" y="650240"/>
            <a:ext cx="4048125" cy="2143125"/>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sz="2800">
                <a:solidFill>
                  <a:srgbClr val="FFFF00"/>
                </a:solidFill>
              </a:rPr>
              <a:t>自主导航是</a:t>
            </a:r>
            <a:r>
              <a:rPr lang="zh-CN" altLang="en-US" sz="2800">
                <a:solidFill>
                  <a:srgbClr val="FFFF00"/>
                </a:solidFill>
              </a:rPr>
              <a:t>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5" name="圆角矩形 4"/>
          <p:cNvSpPr/>
          <p:nvPr/>
        </p:nvSpPr>
        <p:spPr>
          <a:xfrm>
            <a:off x="4418965" y="785495"/>
            <a:ext cx="829945" cy="55054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95220" y="1476375"/>
            <a:ext cx="2301875" cy="553085"/>
          </a:xfrm>
          <a:prstGeom prst="rect">
            <a:avLst/>
          </a:prstGeom>
          <a:noFill/>
        </p:spPr>
        <p:txBody>
          <a:bodyPr wrap="square" rtlCol="0">
            <a:spAutoFit/>
          </a:bodyPr>
          <a:p>
            <a:pPr indent="0" algn="ctr">
              <a:lnSpc>
                <a:spcPct val="150000"/>
              </a:lnSpc>
              <a:buNone/>
            </a:pPr>
            <a:r>
              <a:rPr lang="zh-CN">
                <a:solidFill>
                  <a:schemeClr val="bg1"/>
                </a:solidFill>
                <a:sym typeface="+mn-ea"/>
              </a:rPr>
              <a:t>讨论范围：</a:t>
            </a:r>
            <a:r>
              <a:rPr lang="zh-CN" sz="2000" b="1">
                <a:solidFill>
                  <a:srgbClr val="FFFF00"/>
                </a:solidFill>
                <a:sym typeface="+mn-ea"/>
              </a:rPr>
              <a:t>机器人</a:t>
            </a:r>
            <a:endParaRPr lang="zh-CN" sz="2000" b="1">
              <a:solidFill>
                <a:srgbClr val="FFFF00"/>
              </a:solidFill>
              <a:sym typeface="+mn-ea"/>
            </a:endParaRPr>
          </a:p>
        </p:txBody>
      </p:sp>
      <p:cxnSp>
        <p:nvCxnSpPr>
          <p:cNvPr id="10" name="直接箭头连接符 9"/>
          <p:cNvCxnSpPr>
            <a:stCxn id="5" idx="2"/>
          </p:cNvCxnSpPr>
          <p:nvPr/>
        </p:nvCxnSpPr>
        <p:spPr>
          <a:xfrm flipH="1">
            <a:off x="4829175" y="1336040"/>
            <a:ext cx="5080" cy="89979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4161790" y="2310130"/>
            <a:ext cx="2738755" cy="553085"/>
          </a:xfrm>
          <a:prstGeom prst="rect">
            <a:avLst/>
          </a:prstGeom>
          <a:noFill/>
        </p:spPr>
        <p:txBody>
          <a:bodyPr wrap="square" rtlCol="0">
            <a:spAutoFit/>
          </a:bodyPr>
          <a:p>
            <a:pPr indent="0" algn="ctr">
              <a:lnSpc>
                <a:spcPct val="150000"/>
              </a:lnSpc>
              <a:buNone/>
            </a:pPr>
            <a:r>
              <a:rPr lang="zh-CN" sz="2000">
                <a:solidFill>
                  <a:srgbClr val="FFFF00"/>
                </a:solidFill>
                <a:sym typeface="+mn-ea"/>
              </a:rPr>
              <a:t>①</a:t>
            </a:r>
            <a:r>
              <a:rPr lang="en-US" altLang="zh-CN" sz="2000">
                <a:solidFill>
                  <a:srgbClr val="FFFF00"/>
                </a:solidFill>
                <a:sym typeface="+mn-ea"/>
              </a:rPr>
              <a:t> </a:t>
            </a:r>
            <a:r>
              <a:rPr lang="zh-CN" sz="2000">
                <a:solidFill>
                  <a:srgbClr val="FFFF00"/>
                </a:solidFill>
                <a:sym typeface="+mn-ea"/>
              </a:rPr>
              <a:t>不受外界指令干预</a:t>
            </a:r>
            <a:endParaRPr lang="en-US" altLang="zh-CN" sz="2000">
              <a:solidFill>
                <a:srgbClr val="FFFF00"/>
              </a:solidFill>
              <a:sym typeface="+mn-ea"/>
            </a:endParaRPr>
          </a:p>
        </p:txBody>
      </p:sp>
      <p:sp>
        <p:nvSpPr>
          <p:cNvPr id="16" name="文本框 15"/>
          <p:cNvSpPr txBox="1"/>
          <p:nvPr/>
        </p:nvSpPr>
        <p:spPr>
          <a:xfrm>
            <a:off x="4095115" y="2828925"/>
            <a:ext cx="3096895" cy="553085"/>
          </a:xfrm>
          <a:prstGeom prst="rect">
            <a:avLst/>
          </a:prstGeom>
          <a:noFill/>
        </p:spPr>
        <p:txBody>
          <a:bodyPr wrap="square" rtlCol="0">
            <a:spAutoFit/>
          </a:bodyPr>
          <a:p>
            <a:pPr indent="0" algn="ctr">
              <a:lnSpc>
                <a:spcPct val="150000"/>
              </a:lnSpc>
              <a:buNone/>
            </a:pPr>
            <a:r>
              <a:rPr lang="zh-CN" sz="2000">
                <a:solidFill>
                  <a:srgbClr val="FFFF00"/>
                </a:solidFill>
                <a:sym typeface="+mn-ea"/>
              </a:rPr>
              <a:t>②</a:t>
            </a:r>
            <a:r>
              <a:rPr lang="en-US" altLang="zh-CN" sz="2000">
                <a:solidFill>
                  <a:srgbClr val="FFFF00"/>
                </a:solidFill>
                <a:sym typeface="+mn-ea"/>
              </a:rPr>
              <a:t> </a:t>
            </a:r>
            <a:r>
              <a:rPr lang="zh-CN" sz="2000">
                <a:solidFill>
                  <a:srgbClr val="FFFF00"/>
                </a:solidFill>
                <a:sym typeface="+mn-ea"/>
              </a:rPr>
              <a:t>自动与环境发生交互</a:t>
            </a:r>
            <a:endParaRPr lang="en-US" altLang="zh-CN" sz="2000">
              <a:solidFill>
                <a:srgbClr val="FFFF00"/>
              </a:solidFill>
              <a:sym typeface="+mn-ea"/>
            </a:endParaRPr>
          </a:p>
        </p:txBody>
      </p:sp>
      <p:sp>
        <p:nvSpPr>
          <p:cNvPr id="17" name="文本框 16"/>
          <p:cNvSpPr txBox="1"/>
          <p:nvPr/>
        </p:nvSpPr>
        <p:spPr>
          <a:xfrm>
            <a:off x="3840480" y="3319145"/>
            <a:ext cx="3096895" cy="553085"/>
          </a:xfrm>
          <a:prstGeom prst="rect">
            <a:avLst/>
          </a:prstGeom>
          <a:noFill/>
        </p:spPr>
        <p:txBody>
          <a:bodyPr wrap="square" rtlCol="0">
            <a:spAutoFit/>
          </a:bodyPr>
          <a:p>
            <a:pPr indent="0" algn="ctr">
              <a:lnSpc>
                <a:spcPct val="150000"/>
              </a:lnSpc>
              <a:buNone/>
            </a:pPr>
            <a:r>
              <a:rPr lang="zh-CN" sz="2000">
                <a:solidFill>
                  <a:srgbClr val="FFFF00"/>
                </a:solidFill>
                <a:sym typeface="+mn-ea"/>
              </a:rPr>
              <a:t>③</a:t>
            </a:r>
            <a:r>
              <a:rPr lang="en-US" altLang="zh-CN" sz="2000">
                <a:solidFill>
                  <a:srgbClr val="FFFF00"/>
                </a:solidFill>
                <a:sym typeface="+mn-ea"/>
              </a:rPr>
              <a:t> </a:t>
            </a:r>
            <a:r>
              <a:rPr lang="zh-CN" altLang="en-US" sz="2000">
                <a:solidFill>
                  <a:srgbClr val="FFFF00"/>
                </a:solidFill>
                <a:sym typeface="+mn-ea"/>
              </a:rPr>
              <a:t>完成特定的任务</a:t>
            </a:r>
            <a:endParaRPr lang="zh-CN" altLang="en-US" sz="2000">
              <a:solidFill>
                <a:srgbClr val="FFFF00"/>
              </a:solidFill>
              <a:sym typeface="+mn-ea"/>
            </a:endParaRPr>
          </a:p>
        </p:txBody>
      </p:sp>
      <p:pic>
        <p:nvPicPr>
          <p:cNvPr id="19" name="图片 18"/>
          <p:cNvPicPr>
            <a:picLocks noChangeAspect="1"/>
          </p:cNvPicPr>
          <p:nvPr/>
        </p:nvPicPr>
        <p:blipFill>
          <a:blip r:embed="rId5"/>
          <a:stretch>
            <a:fillRect/>
          </a:stretch>
        </p:blipFill>
        <p:spPr>
          <a:xfrm>
            <a:off x="1637665" y="2029460"/>
            <a:ext cx="2551430" cy="4566285"/>
          </a:xfrm>
          <a:prstGeom prst="rect">
            <a:avLst/>
          </a:prstGeom>
        </p:spPr>
      </p:pic>
      <p:sp>
        <p:nvSpPr>
          <p:cNvPr id="22" name="圆角矩形 21"/>
          <p:cNvSpPr/>
          <p:nvPr/>
        </p:nvSpPr>
        <p:spPr>
          <a:xfrm>
            <a:off x="3694430" y="5804535"/>
            <a:ext cx="1139825" cy="5924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
            </a:r>
            <a:endParaRPr lang="en-US" altLang="zh-CN"/>
          </a:p>
        </p:txBody>
      </p:sp>
      <p:grpSp>
        <p:nvGrpSpPr>
          <p:cNvPr id="27" name="组合 26"/>
          <p:cNvGrpSpPr/>
          <p:nvPr/>
        </p:nvGrpSpPr>
        <p:grpSpPr>
          <a:xfrm>
            <a:off x="213360" y="2175510"/>
            <a:ext cx="2423160" cy="687070"/>
            <a:chOff x="336" y="3426"/>
            <a:chExt cx="3816" cy="1082"/>
          </a:xfrm>
        </p:grpSpPr>
        <p:sp>
          <p:nvSpPr>
            <p:cNvPr id="18" name="圆角矩形 17"/>
            <p:cNvSpPr/>
            <p:nvPr/>
          </p:nvSpPr>
          <p:spPr>
            <a:xfrm>
              <a:off x="336" y="3426"/>
              <a:ext cx="3155" cy="108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自主语言交流</a:t>
              </a:r>
              <a:endParaRPr lang="zh-CN" altLang="en-US"/>
            </a:p>
          </p:txBody>
        </p:sp>
        <p:cxnSp>
          <p:nvCxnSpPr>
            <p:cNvPr id="23" name="直接连接符 22"/>
            <p:cNvCxnSpPr/>
            <p:nvPr/>
          </p:nvCxnSpPr>
          <p:spPr>
            <a:xfrm>
              <a:off x="3478" y="4030"/>
              <a:ext cx="674" cy="399"/>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grpSp>
      <p:grpSp>
        <p:nvGrpSpPr>
          <p:cNvPr id="28" name="组合 27"/>
          <p:cNvGrpSpPr/>
          <p:nvPr/>
        </p:nvGrpSpPr>
        <p:grpSpPr>
          <a:xfrm>
            <a:off x="462280" y="4833620"/>
            <a:ext cx="2059940" cy="687070"/>
            <a:chOff x="728" y="7612"/>
            <a:chExt cx="3244" cy="1082"/>
          </a:xfrm>
        </p:grpSpPr>
        <p:sp>
          <p:nvSpPr>
            <p:cNvPr id="20" name="圆角矩形 19"/>
            <p:cNvSpPr/>
            <p:nvPr/>
          </p:nvSpPr>
          <p:spPr>
            <a:xfrm>
              <a:off x="728" y="7612"/>
              <a:ext cx="2222" cy="108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自主移动</a:t>
              </a:r>
              <a:endParaRPr lang="zh-CN" altLang="en-US"/>
            </a:p>
          </p:txBody>
        </p:sp>
        <p:cxnSp>
          <p:nvCxnSpPr>
            <p:cNvPr id="24" name="直接连接符 23"/>
            <p:cNvCxnSpPr/>
            <p:nvPr/>
          </p:nvCxnSpPr>
          <p:spPr>
            <a:xfrm flipV="1">
              <a:off x="2950" y="7854"/>
              <a:ext cx="1023" cy="311"/>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grpSp>
      <p:sp>
        <p:nvSpPr>
          <p:cNvPr id="25" name="文本框 24"/>
          <p:cNvSpPr txBox="1"/>
          <p:nvPr/>
        </p:nvSpPr>
        <p:spPr>
          <a:xfrm>
            <a:off x="7884160" y="3197225"/>
            <a:ext cx="4302125" cy="506730"/>
          </a:xfrm>
          <a:prstGeom prst="rect">
            <a:avLst/>
          </a:prstGeom>
          <a:noFill/>
        </p:spPr>
        <p:txBody>
          <a:bodyPr wrap="square" rtlCol="0">
            <a:spAutoFit/>
          </a:bodyPr>
          <a:p>
            <a:pPr indent="0" algn="l">
              <a:lnSpc>
                <a:spcPct val="150000"/>
              </a:lnSpc>
              <a:buNone/>
            </a:pPr>
            <a:r>
              <a:rPr lang="zh-CN" altLang="en-US">
                <a:solidFill>
                  <a:schemeClr val="accent4"/>
                </a:solidFill>
                <a:sym typeface="+mn-ea"/>
              </a:rPr>
              <a:t>移动（轮式机器人</a:t>
            </a:r>
            <a:r>
              <a:rPr lang="en-US" altLang="zh-CN">
                <a:solidFill>
                  <a:schemeClr val="accent4"/>
                </a:solidFill>
                <a:sym typeface="+mn-ea"/>
              </a:rPr>
              <a:t>/</a:t>
            </a:r>
            <a:r>
              <a:rPr lang="zh-CN" altLang="en-US">
                <a:solidFill>
                  <a:schemeClr val="accent4"/>
                </a:solidFill>
                <a:sym typeface="+mn-ea"/>
              </a:rPr>
              <a:t>无人驾驶汽车）</a:t>
            </a:r>
            <a:endParaRPr lang="zh-CN" altLang="en-US">
              <a:solidFill>
                <a:schemeClr val="accent4"/>
              </a:solidFill>
              <a:sym typeface="+mn-ea"/>
            </a:endParaRPr>
          </a:p>
        </p:txBody>
      </p:sp>
      <p:grpSp>
        <p:nvGrpSpPr>
          <p:cNvPr id="29" name="组合 28"/>
          <p:cNvGrpSpPr/>
          <p:nvPr/>
        </p:nvGrpSpPr>
        <p:grpSpPr>
          <a:xfrm>
            <a:off x="3833495" y="3991610"/>
            <a:ext cx="1680845" cy="994410"/>
            <a:chOff x="6037" y="6286"/>
            <a:chExt cx="2647" cy="1566"/>
          </a:xfrm>
        </p:grpSpPr>
        <p:sp>
          <p:nvSpPr>
            <p:cNvPr id="21" name="圆角矩形 20"/>
            <p:cNvSpPr/>
            <p:nvPr/>
          </p:nvSpPr>
          <p:spPr>
            <a:xfrm>
              <a:off x="6462" y="6920"/>
              <a:ext cx="2222" cy="93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搬运物品</a:t>
              </a:r>
              <a:endParaRPr lang="zh-CN" altLang="en-US"/>
            </a:p>
          </p:txBody>
        </p:sp>
        <p:cxnSp>
          <p:nvCxnSpPr>
            <p:cNvPr id="26" name="直接连接符 25"/>
            <p:cNvCxnSpPr>
              <a:endCxn id="21" idx="1"/>
            </p:cNvCxnSpPr>
            <p:nvPr/>
          </p:nvCxnSpPr>
          <p:spPr>
            <a:xfrm>
              <a:off x="6037" y="6286"/>
              <a:ext cx="425" cy="1101"/>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grpSp>
      <p:sp>
        <p:nvSpPr>
          <p:cNvPr id="30" name="椭圆 29"/>
          <p:cNvSpPr/>
          <p:nvPr/>
        </p:nvSpPr>
        <p:spPr>
          <a:xfrm>
            <a:off x="276860" y="4338955"/>
            <a:ext cx="1931670" cy="1677035"/>
          </a:xfrm>
          <a:prstGeom prst="ellipse">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文本框 30"/>
          <p:cNvSpPr txBox="1"/>
          <p:nvPr/>
        </p:nvSpPr>
        <p:spPr>
          <a:xfrm>
            <a:off x="7895590" y="4626610"/>
            <a:ext cx="4302125" cy="506730"/>
          </a:xfrm>
          <a:prstGeom prst="rect">
            <a:avLst/>
          </a:prstGeom>
          <a:noFill/>
        </p:spPr>
        <p:txBody>
          <a:bodyPr wrap="square" rtlCol="0">
            <a:spAutoFit/>
          </a:bodyPr>
          <a:p>
            <a:pPr indent="0" algn="l">
              <a:lnSpc>
                <a:spcPct val="150000"/>
              </a:lnSpc>
              <a:buNone/>
            </a:pPr>
            <a:r>
              <a:rPr lang="zh-CN" altLang="en-US">
                <a:solidFill>
                  <a:schemeClr val="accent4"/>
                </a:solidFill>
                <a:sym typeface="+mn-ea"/>
              </a:rPr>
              <a:t>潜航（无人潜水艇）</a:t>
            </a:r>
            <a:endParaRPr lang="zh-CN" altLang="en-US">
              <a:solidFill>
                <a:schemeClr val="accent4"/>
              </a:solidFill>
              <a:sym typeface="+mn-ea"/>
            </a:endParaRPr>
          </a:p>
        </p:txBody>
      </p:sp>
      <p:sp>
        <p:nvSpPr>
          <p:cNvPr id="32" name="圆角矩形 31"/>
          <p:cNvSpPr/>
          <p:nvPr/>
        </p:nvSpPr>
        <p:spPr>
          <a:xfrm>
            <a:off x="5248910" y="785495"/>
            <a:ext cx="829945" cy="55054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7889875" y="3559810"/>
            <a:ext cx="4302125" cy="506730"/>
          </a:xfrm>
          <a:prstGeom prst="rect">
            <a:avLst/>
          </a:prstGeom>
          <a:noFill/>
        </p:spPr>
        <p:txBody>
          <a:bodyPr wrap="square" rtlCol="0">
            <a:spAutoFit/>
          </a:bodyPr>
          <a:p>
            <a:pPr indent="0" algn="l">
              <a:lnSpc>
                <a:spcPct val="150000"/>
              </a:lnSpc>
              <a:buNone/>
            </a:pPr>
            <a:r>
              <a:rPr lang="zh-CN" altLang="en-US">
                <a:solidFill>
                  <a:schemeClr val="accent4"/>
                </a:solidFill>
                <a:sym typeface="+mn-ea"/>
              </a:rPr>
              <a:t>行走（腿足机器人</a:t>
            </a:r>
            <a:r>
              <a:rPr lang="en-US" altLang="zh-CN">
                <a:solidFill>
                  <a:schemeClr val="accent4"/>
                </a:solidFill>
                <a:sym typeface="+mn-ea"/>
              </a:rPr>
              <a:t>/</a:t>
            </a:r>
            <a:r>
              <a:rPr lang="zh-CN" altLang="en-US">
                <a:solidFill>
                  <a:schemeClr val="accent4"/>
                </a:solidFill>
                <a:sym typeface="+mn-ea"/>
              </a:rPr>
              <a:t>机器狗）</a:t>
            </a:r>
            <a:endParaRPr lang="zh-CN" altLang="en-US">
              <a:solidFill>
                <a:schemeClr val="accent4"/>
              </a:solidFill>
              <a:sym typeface="+mn-ea"/>
            </a:endParaRPr>
          </a:p>
        </p:txBody>
      </p:sp>
      <p:sp>
        <p:nvSpPr>
          <p:cNvPr id="36" name="文本框 35"/>
          <p:cNvSpPr txBox="1"/>
          <p:nvPr/>
        </p:nvSpPr>
        <p:spPr>
          <a:xfrm>
            <a:off x="7874000" y="3920490"/>
            <a:ext cx="4302125" cy="506730"/>
          </a:xfrm>
          <a:prstGeom prst="rect">
            <a:avLst/>
          </a:prstGeom>
          <a:noFill/>
        </p:spPr>
        <p:txBody>
          <a:bodyPr wrap="square" rtlCol="0">
            <a:spAutoFit/>
          </a:bodyPr>
          <a:p>
            <a:pPr indent="0" algn="l">
              <a:lnSpc>
                <a:spcPct val="150000"/>
              </a:lnSpc>
              <a:buNone/>
            </a:pPr>
            <a:r>
              <a:rPr lang="zh-CN" altLang="en-US">
                <a:solidFill>
                  <a:schemeClr val="accent4"/>
                </a:solidFill>
                <a:sym typeface="+mn-ea"/>
              </a:rPr>
              <a:t>飞行（无人机</a:t>
            </a:r>
            <a:r>
              <a:rPr lang="en-US" altLang="zh-CN">
                <a:solidFill>
                  <a:schemeClr val="accent4"/>
                </a:solidFill>
                <a:sym typeface="+mn-ea"/>
              </a:rPr>
              <a:t>/</a:t>
            </a:r>
            <a:r>
              <a:rPr lang="zh-CN" altLang="en-US">
                <a:solidFill>
                  <a:schemeClr val="accent4"/>
                </a:solidFill>
                <a:sym typeface="+mn-ea"/>
              </a:rPr>
              <a:t>宇宙飞船</a:t>
            </a:r>
            <a:r>
              <a:rPr lang="en-US" altLang="zh-CN">
                <a:solidFill>
                  <a:schemeClr val="accent4"/>
                </a:solidFill>
                <a:sym typeface="+mn-ea"/>
              </a:rPr>
              <a:t>/</a:t>
            </a:r>
            <a:r>
              <a:rPr lang="zh-CN" altLang="en-US">
                <a:solidFill>
                  <a:schemeClr val="accent4"/>
                </a:solidFill>
                <a:sym typeface="+mn-ea"/>
              </a:rPr>
              <a:t>星际探测器）</a:t>
            </a:r>
            <a:endParaRPr lang="zh-CN" altLang="en-US">
              <a:solidFill>
                <a:schemeClr val="accent4"/>
              </a:solidFill>
              <a:sym typeface="+mn-ea"/>
            </a:endParaRPr>
          </a:p>
        </p:txBody>
      </p:sp>
      <p:sp>
        <p:nvSpPr>
          <p:cNvPr id="37" name="文本框 36"/>
          <p:cNvSpPr txBox="1"/>
          <p:nvPr/>
        </p:nvSpPr>
        <p:spPr>
          <a:xfrm>
            <a:off x="7891145" y="4269105"/>
            <a:ext cx="4302125" cy="506730"/>
          </a:xfrm>
          <a:prstGeom prst="rect">
            <a:avLst/>
          </a:prstGeom>
          <a:noFill/>
        </p:spPr>
        <p:txBody>
          <a:bodyPr wrap="square" rtlCol="0">
            <a:spAutoFit/>
          </a:bodyPr>
          <a:p>
            <a:pPr indent="0" algn="l">
              <a:lnSpc>
                <a:spcPct val="150000"/>
              </a:lnSpc>
              <a:buNone/>
            </a:pPr>
            <a:r>
              <a:rPr lang="zh-CN" altLang="en-US">
                <a:solidFill>
                  <a:schemeClr val="accent4"/>
                </a:solidFill>
                <a:sym typeface="+mn-ea"/>
              </a:rPr>
              <a:t>航行（无人船）</a:t>
            </a:r>
            <a:endParaRPr lang="zh-CN" altLang="en-US">
              <a:solidFill>
                <a:schemeClr val="accent4"/>
              </a:solidFill>
              <a:sym typeface="+mn-ea"/>
            </a:endParaRPr>
          </a:p>
        </p:txBody>
      </p:sp>
      <p:sp>
        <p:nvSpPr>
          <p:cNvPr id="38" name="文本框 37"/>
          <p:cNvSpPr txBox="1"/>
          <p:nvPr/>
        </p:nvSpPr>
        <p:spPr>
          <a:xfrm>
            <a:off x="5971540" y="5124450"/>
            <a:ext cx="6003925" cy="645160"/>
          </a:xfrm>
          <a:prstGeom prst="rect">
            <a:avLst/>
          </a:prstGeom>
          <a:noFill/>
        </p:spPr>
        <p:txBody>
          <a:bodyPr wrap="square" rtlCol="0">
            <a:spAutoFit/>
          </a:bodyPr>
          <a:p>
            <a:pPr indent="0" algn="ctr">
              <a:lnSpc>
                <a:spcPct val="150000"/>
              </a:lnSpc>
              <a:buNone/>
            </a:pPr>
            <a:r>
              <a:rPr lang="zh-CN" sz="2400">
                <a:solidFill>
                  <a:srgbClr val="FFFF00"/>
                </a:solidFill>
                <a:highlight>
                  <a:srgbClr val="008000"/>
                </a:highlight>
                <a:sym typeface="+mn-ea"/>
              </a:rPr>
              <a:t>不能自主导航，机器人将失去</a:t>
            </a:r>
            <a:r>
              <a:rPr lang="en-US" altLang="zh-CN" sz="2400">
                <a:solidFill>
                  <a:srgbClr val="FFFF00"/>
                </a:solidFill>
                <a:highlight>
                  <a:srgbClr val="008000"/>
                </a:highlight>
                <a:sym typeface="+mn-ea"/>
              </a:rPr>
              <a:t>80%</a:t>
            </a:r>
            <a:r>
              <a:rPr lang="zh-CN" altLang="en-US" sz="2400">
                <a:solidFill>
                  <a:srgbClr val="FFFF00"/>
                </a:solidFill>
                <a:highlight>
                  <a:srgbClr val="008000"/>
                </a:highlight>
                <a:sym typeface="+mn-ea"/>
              </a:rPr>
              <a:t>的功能</a:t>
            </a:r>
            <a:endParaRPr lang="zh-CN" altLang="en-US" sz="2400">
              <a:solidFill>
                <a:srgbClr val="FFFF00"/>
              </a:solidFill>
              <a:highlight>
                <a:srgbClr val="008000"/>
              </a:highlight>
              <a:sym typeface="+mn-ea"/>
            </a:endParaRPr>
          </a:p>
        </p:txBody>
      </p:sp>
      <p:sp>
        <p:nvSpPr>
          <p:cNvPr id="39" name="文本框 38"/>
          <p:cNvSpPr txBox="1"/>
          <p:nvPr/>
        </p:nvSpPr>
        <p:spPr>
          <a:xfrm>
            <a:off x="5955030" y="5391785"/>
            <a:ext cx="6003925" cy="1438275"/>
          </a:xfrm>
          <a:prstGeom prst="rect">
            <a:avLst/>
          </a:prstGeom>
          <a:noFill/>
        </p:spPr>
        <p:txBody>
          <a:bodyPr wrap="square" rtlCol="0">
            <a:noAutofit/>
          </a:bodyPr>
          <a:p>
            <a:pPr indent="0" algn="ctr">
              <a:lnSpc>
                <a:spcPct val="150000"/>
              </a:lnSpc>
              <a:buNone/>
            </a:pPr>
            <a:r>
              <a:rPr lang="zh-CN" sz="2400">
                <a:solidFill>
                  <a:srgbClr val="FFFF00"/>
                </a:solidFill>
                <a:sym typeface="+mn-ea"/>
              </a:rPr>
              <a:t>然而，自主导航非常</a:t>
            </a:r>
            <a:r>
              <a:rPr lang="zh-CN" sz="4800">
                <a:solidFill>
                  <a:srgbClr val="FF0000"/>
                </a:solidFill>
                <a:sym typeface="+mn-ea"/>
              </a:rPr>
              <a:t>难</a:t>
            </a:r>
            <a:r>
              <a:rPr lang="zh-CN" sz="2400">
                <a:solidFill>
                  <a:srgbClr val="FFFF00"/>
                </a:solidFill>
                <a:sym typeface="+mn-ea"/>
              </a:rPr>
              <a:t>？</a:t>
            </a:r>
            <a:endParaRPr lang="zh-CN" sz="2400">
              <a:solidFill>
                <a:srgbClr val="FFFF00"/>
              </a:solidFill>
              <a:sym typeface="+mn-ea"/>
            </a:endParaRPr>
          </a:p>
        </p:txBody>
      </p:sp>
      <p:sp>
        <p:nvSpPr>
          <p:cNvPr id="40" name="文本框 39"/>
          <p:cNvSpPr txBox="1"/>
          <p:nvPr/>
        </p:nvSpPr>
        <p:spPr>
          <a:xfrm>
            <a:off x="7192010" y="1356995"/>
            <a:ext cx="3592830" cy="553085"/>
          </a:xfrm>
          <a:prstGeom prst="rect">
            <a:avLst/>
          </a:prstGeom>
          <a:noFill/>
        </p:spPr>
        <p:txBody>
          <a:bodyPr wrap="square" rtlCol="0">
            <a:spAutoFit/>
          </a:bodyPr>
          <a:p>
            <a:pPr indent="0" algn="ctr">
              <a:lnSpc>
                <a:spcPct val="150000"/>
              </a:lnSpc>
              <a:buNone/>
            </a:pPr>
            <a:r>
              <a:rPr lang="zh-CN" sz="2000" b="1">
                <a:solidFill>
                  <a:srgbClr val="FFFF00"/>
                </a:solidFill>
                <a:sym typeface="+mn-ea"/>
              </a:rPr>
              <a:t>导引（智能）</a:t>
            </a:r>
            <a:r>
              <a:rPr lang="en-US" altLang="zh-CN" sz="2000" b="1">
                <a:solidFill>
                  <a:srgbClr val="FFFF00"/>
                </a:solidFill>
                <a:sym typeface="+mn-ea"/>
              </a:rPr>
              <a:t> + </a:t>
            </a:r>
            <a:r>
              <a:rPr lang="zh-CN" altLang="en-US" sz="2000" b="1">
                <a:solidFill>
                  <a:srgbClr val="FFFF00"/>
                </a:solidFill>
                <a:sym typeface="+mn-ea"/>
              </a:rPr>
              <a:t>航行（运动）</a:t>
            </a:r>
            <a:endParaRPr lang="zh-CN" altLang="en-US" sz="2000" b="1">
              <a:solidFill>
                <a:srgbClr val="FFFF00"/>
              </a:solidFill>
              <a:sym typeface="+mn-ea"/>
            </a:endParaRPr>
          </a:p>
        </p:txBody>
      </p:sp>
      <p:cxnSp>
        <p:nvCxnSpPr>
          <p:cNvPr id="41" name="肘形连接符 40"/>
          <p:cNvCxnSpPr>
            <a:stCxn id="32" idx="2"/>
            <a:endCxn id="40" idx="1"/>
          </p:cNvCxnSpPr>
          <p:nvPr/>
        </p:nvCxnSpPr>
        <p:spPr>
          <a:xfrm rot="5400000" flipV="1">
            <a:off x="6279198" y="721043"/>
            <a:ext cx="297815" cy="1527810"/>
          </a:xfrm>
          <a:prstGeom prst="bentConnector2">
            <a:avLst/>
          </a:prstGeom>
          <a:ln w="38100">
            <a:tailEnd type="arrow"/>
          </a:ln>
        </p:spPr>
        <p:style>
          <a:lnRef idx="2">
            <a:schemeClr val="accent1"/>
          </a:lnRef>
          <a:fillRef idx="0">
            <a:srgbClr val="FFFFFF"/>
          </a:fillRef>
          <a:effectRef idx="0">
            <a:srgbClr val="FFFFFF"/>
          </a:effectRef>
          <a:fontRef idx="minor">
            <a:schemeClr val="tx1"/>
          </a:fontRef>
        </p:style>
      </p:cxnSp>
      <p:sp>
        <p:nvSpPr>
          <p:cNvPr id="42" name="圆角矩形 41"/>
          <p:cNvSpPr/>
          <p:nvPr/>
        </p:nvSpPr>
        <p:spPr>
          <a:xfrm>
            <a:off x="7296785" y="1940560"/>
            <a:ext cx="1347470" cy="358775"/>
          </a:xfrm>
          <a:prstGeom prst="round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t>环境感知</a:t>
            </a:r>
            <a:endParaRPr lang="zh-CN" altLang="en-US" sz="1600" b="1"/>
          </a:p>
        </p:txBody>
      </p:sp>
      <p:sp>
        <p:nvSpPr>
          <p:cNvPr id="43" name="圆角矩形 42"/>
          <p:cNvSpPr/>
          <p:nvPr/>
        </p:nvSpPr>
        <p:spPr>
          <a:xfrm>
            <a:off x="7296785" y="2309495"/>
            <a:ext cx="1347470" cy="358775"/>
          </a:xfrm>
          <a:prstGeom prst="round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t>路径规划</a:t>
            </a:r>
            <a:endParaRPr lang="zh-CN" altLang="en-US" sz="1600" b="1"/>
          </a:p>
        </p:txBody>
      </p:sp>
      <p:sp>
        <p:nvSpPr>
          <p:cNvPr id="44" name="圆角矩形 43"/>
          <p:cNvSpPr/>
          <p:nvPr/>
        </p:nvSpPr>
        <p:spPr>
          <a:xfrm>
            <a:off x="7296785" y="2678430"/>
            <a:ext cx="1347470" cy="358775"/>
          </a:xfrm>
          <a:prstGeom prst="round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t>运动控制</a:t>
            </a:r>
            <a:endParaRPr lang="zh-CN" altLang="en-US" sz="1600" b="1"/>
          </a:p>
        </p:txBody>
      </p:sp>
      <p:sp>
        <p:nvSpPr>
          <p:cNvPr id="45" name="圆角矩形 44"/>
          <p:cNvSpPr/>
          <p:nvPr/>
        </p:nvSpPr>
        <p:spPr>
          <a:xfrm>
            <a:off x="9168765" y="1942465"/>
            <a:ext cx="1347470" cy="358775"/>
          </a:xfrm>
          <a:prstGeom prst="roundRect">
            <a:avLst/>
          </a:prstGeom>
          <a:solidFill>
            <a:schemeClr val="accent4">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t>机械执行</a:t>
            </a:r>
            <a:endParaRPr lang="zh-CN" altLang="en-US" sz="1600" b="1"/>
          </a:p>
        </p:txBody>
      </p:sp>
      <p:cxnSp>
        <p:nvCxnSpPr>
          <p:cNvPr id="46" name="直接箭头连接符 45"/>
          <p:cNvCxnSpPr>
            <a:stCxn id="45" idx="2"/>
          </p:cNvCxnSpPr>
          <p:nvPr/>
        </p:nvCxnSpPr>
        <p:spPr>
          <a:xfrm>
            <a:off x="9842500" y="2301240"/>
            <a:ext cx="7620" cy="899160"/>
          </a:xfrm>
          <a:prstGeom prst="straightConnector1">
            <a:avLst/>
          </a:prstGeom>
          <a:ln w="38100" cmpd="sng">
            <a:solidFill>
              <a:srgbClr val="6FA3E9"/>
            </a:solidFill>
            <a:prstDash val="solid"/>
            <a:tailEnd type="arrow"/>
          </a:ln>
        </p:spPr>
        <p:style>
          <a:lnRef idx="2">
            <a:schemeClr val="accent1"/>
          </a:lnRef>
          <a:fillRef idx="0">
            <a:srgbClr val="FFFFFF"/>
          </a:fillRef>
          <a:effectRef idx="0">
            <a:srgbClr val="FFFFFF"/>
          </a:effectRef>
          <a:fontRef idx="minor">
            <a:schemeClr val="tx1"/>
          </a:fontRef>
        </p:style>
      </p:cxn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linds(horizontal)">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blinds(horizontal)">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blinds(horizontal)">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linds(horizontal)">
                                      <p:cBhvr>
                                        <p:cTn id="70" dur="500"/>
                                        <p:tgtEl>
                                          <p:spTgt spid="41"/>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linds(horizontal)">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blinds(horizontal)">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blinds(horizontal)">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blinds(horizontal)">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blinds(horizontal)">
                                      <p:cBhvr>
                                        <p:cTn id="93" dur="500"/>
                                        <p:tgtEl>
                                          <p:spTgt spid="45"/>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linds(horizontal)">
                                      <p:cBhvr>
                                        <p:cTn id="98" dur="5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blinds(horizontal)">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blinds(horizontal)">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blinds(horizontal)">
                                      <p:cBhvr>
                                        <p:cTn id="113" dur="500"/>
                                        <p:tgtEl>
                                          <p:spTgt spid="36"/>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blinds(horizontal)">
                                      <p:cBhvr>
                                        <p:cTn id="118" dur="500"/>
                                        <p:tgtEl>
                                          <p:spTgt spid="37"/>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blinds(horizontal)">
                                      <p:cBhvr>
                                        <p:cTn id="123" dur="500"/>
                                        <p:tgtEl>
                                          <p:spTgt spid="31"/>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blinds(horizontal)">
                                      <p:cBhvr>
                                        <p:cTn id="128" dur="5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blinds(horizontal)">
                                      <p:cBhvr>
                                        <p:cTn id="1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P spid="16" grpId="0"/>
      <p:bldP spid="17" grpId="0"/>
      <p:bldP spid="22" grpId="0" animBg="1"/>
      <p:bldP spid="30" grpId="0" animBg="1"/>
      <p:bldP spid="32" grpId="0" animBg="1"/>
      <p:bldP spid="40" grpId="0"/>
      <p:bldP spid="42" grpId="0" animBg="1"/>
      <p:bldP spid="43" grpId="0" animBg="1"/>
      <p:bldP spid="44" grpId="0" animBg="1"/>
      <p:bldP spid="45" grpId="0" animBg="1"/>
      <p:bldP spid="25" grpId="0"/>
      <p:bldP spid="35" grpId="0"/>
      <p:bldP spid="36" grpId="0"/>
      <p:bldP spid="37" grpId="0"/>
      <p:bldP spid="31"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常见的路径规划算法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533015" y="172275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919095" y="935355"/>
            <a:ext cx="450215" cy="17976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371215" y="935355"/>
            <a:ext cx="2421890" cy="203009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基于图结构的路径搜索</a:t>
            </a:r>
            <a:endParaRPr lang="zh-CN" sz="1400" b="0">
              <a:solidFill>
                <a:schemeClr val="bg1"/>
              </a:solidFill>
              <a:latin typeface="+mn-ea"/>
            </a:endParaRPr>
          </a:p>
          <a:p>
            <a:pPr indent="0">
              <a:lnSpc>
                <a:spcPct val="150000"/>
              </a:lnSpc>
              <a:buFont typeface="Wingdings" panose="05000000000000000000" charset="0"/>
              <a:buNone/>
            </a:pPr>
            <a:r>
              <a:rPr lang="zh-CN" sz="1400">
                <a:solidFill>
                  <a:srgbClr val="FFFF00"/>
                </a:solidFill>
                <a:latin typeface="+mn-ea"/>
                <a:sym typeface="+mn-ea"/>
              </a:rPr>
              <a:t>基于采样的路径搜索</a:t>
            </a:r>
            <a:endParaRPr lang="zh-CN" sz="1400">
              <a:solidFill>
                <a:srgbClr val="FFFF00"/>
              </a:solidFill>
              <a:latin typeface="+mn-ea"/>
              <a:sym typeface="+mn-ea"/>
            </a:endParaRPr>
          </a:p>
          <a:p>
            <a:pPr indent="0">
              <a:lnSpc>
                <a:spcPct val="150000"/>
              </a:lnSpc>
              <a:buFont typeface="Wingdings" panose="05000000000000000000" charset="0"/>
              <a:buNone/>
            </a:pPr>
            <a:r>
              <a:rPr lang="zh-CN" sz="1400">
                <a:solidFill>
                  <a:schemeClr val="bg1"/>
                </a:solidFill>
                <a:latin typeface="+mn-ea"/>
                <a:sym typeface="+mn-ea"/>
              </a:rPr>
              <a:t>遗传算法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蚁群算法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模糊算法</a:t>
            </a:r>
            <a:endParaRPr lang="zh-CN" sz="1400" b="0">
              <a:solidFill>
                <a:schemeClr val="bg1"/>
              </a:solidFill>
              <a:latin typeface="+mn-ea"/>
            </a:endParaRPr>
          </a:p>
          <a:p>
            <a:pPr indent="0">
              <a:lnSpc>
                <a:spcPct val="150000"/>
              </a:lnSpc>
              <a:buFont typeface="Wingdings" panose="05000000000000000000" charset="0"/>
              <a:buNone/>
            </a:pPr>
            <a:r>
              <a:rPr lang="en-US" altLang="zh-CN" sz="1400">
                <a:solidFill>
                  <a:schemeClr val="bg1"/>
                </a:solidFill>
                <a:latin typeface="+mn-ea"/>
                <a:sym typeface="+mn-ea"/>
              </a:rPr>
              <a:t>...</a:t>
            </a:r>
            <a:endParaRPr lang="en-US" altLang="zh-CN" sz="1400" b="0">
              <a:solidFill>
                <a:schemeClr val="bg1"/>
              </a:solidFill>
              <a:latin typeface="+mn-ea"/>
              <a:sym typeface="+mn-ea"/>
            </a:endParaRPr>
          </a:p>
        </p:txBody>
      </p:sp>
      <p:sp>
        <p:nvSpPr>
          <p:cNvPr id="14" name="右箭头 13"/>
          <p:cNvSpPr/>
          <p:nvPr>
            <p:custDataLst>
              <p:tags r:id="rId7"/>
            </p:custDataLst>
          </p:nvPr>
        </p:nvSpPr>
        <p:spPr>
          <a:xfrm>
            <a:off x="5144135" y="138620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5560060" y="982980"/>
            <a:ext cx="110490" cy="1026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5795010" y="597535"/>
            <a:ext cx="1686560" cy="2322830"/>
          </a:xfrm>
          <a:prstGeom prst="rect">
            <a:avLst/>
          </a:prstGeom>
          <a:noFill/>
        </p:spPr>
        <p:txBody>
          <a:bodyPr wrap="square" rtlCol="0" anchor="t">
            <a:spAutoFit/>
          </a:bodyPr>
          <a:p>
            <a:pPr indent="0">
              <a:lnSpc>
                <a:spcPct val="150000"/>
              </a:lnSpc>
              <a:buFont typeface="Wingdings" panose="05000000000000000000" charset="0"/>
              <a:buNone/>
            </a:pPr>
            <a:r>
              <a:rPr lang="zh-CN" sz="1000">
                <a:solidFill>
                  <a:srgbClr val="FFFF00"/>
                </a:solidFill>
                <a:latin typeface="+mn-ea"/>
                <a:sym typeface="+mn-ea"/>
              </a:rPr>
              <a:t>PRM</a:t>
            </a:r>
            <a:endParaRPr lang="zh-CN" sz="1000" b="0">
              <a:solidFill>
                <a:srgbClr val="FFFF00"/>
              </a:solidFill>
              <a:latin typeface="+mn-ea"/>
            </a:endParaRPr>
          </a:p>
          <a:p>
            <a:pPr indent="0">
              <a:lnSpc>
                <a:spcPct val="150000"/>
              </a:lnSpc>
              <a:buFont typeface="Wingdings" panose="05000000000000000000" charset="0"/>
              <a:buNone/>
            </a:pPr>
            <a:r>
              <a:rPr lang="zh-CN" sz="1000">
                <a:solidFill>
                  <a:schemeClr val="bg1"/>
                </a:solidFill>
                <a:latin typeface="+mn-ea"/>
                <a:sym typeface="+mn-ea"/>
              </a:rPr>
              <a:t>PRM*</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Goal-Bias-RRT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Bi-RRT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Dynamic-RRT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B-RRT*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SRRT*</a:t>
            </a:r>
            <a:endParaRPr lang="zh-CN" sz="1000" b="0">
              <a:solidFill>
                <a:schemeClr val="bg1"/>
              </a:solidFill>
              <a:latin typeface="+mn-ea"/>
            </a:endParaRPr>
          </a:p>
          <a:p>
            <a:pPr indent="0">
              <a:lnSpc>
                <a:spcPct val="100000"/>
              </a:lnSpc>
              <a:buFont typeface="Wingdings" panose="05000000000000000000" charset="0"/>
              <a:buNone/>
            </a:pPr>
            <a:r>
              <a:rPr lang="en-US" altLang="zh-CN" sz="1000">
                <a:solidFill>
                  <a:schemeClr val="bg1"/>
                </a:solidFill>
                <a:latin typeface="+mn-ea"/>
                <a:sym typeface="+mn-ea"/>
              </a:rPr>
              <a:t>...</a:t>
            </a:r>
            <a:endParaRPr lang="en-US" altLang="zh-CN" sz="1000">
              <a:solidFill>
                <a:schemeClr val="bg1"/>
              </a:solidFill>
              <a:latin typeface="+mn-ea"/>
              <a:sym typeface="+mn-ea"/>
            </a:endParaRPr>
          </a:p>
        </p:txBody>
      </p:sp>
      <p:pic>
        <p:nvPicPr>
          <p:cNvPr id="10" name="图片 9" descr="图片9"/>
          <p:cNvPicPr>
            <a:picLocks noChangeAspect="1"/>
          </p:cNvPicPr>
          <p:nvPr>
            <p:custDataLst>
              <p:tags r:id="rId8"/>
            </p:custDataLst>
          </p:nvPr>
        </p:nvPicPr>
        <p:blipFill>
          <a:blip r:embed="rId9"/>
          <a:stretch>
            <a:fillRect/>
          </a:stretch>
        </p:blipFill>
        <p:spPr>
          <a:xfrm>
            <a:off x="2366645" y="2966085"/>
            <a:ext cx="5936615" cy="3615055"/>
          </a:xfrm>
          <a:prstGeom prst="rect">
            <a:avLst/>
          </a:prstGeom>
        </p:spPr>
      </p:pic>
      <p:sp>
        <p:nvSpPr>
          <p:cNvPr id="28" name="文本框 27"/>
          <p:cNvSpPr txBox="1"/>
          <p:nvPr/>
        </p:nvSpPr>
        <p:spPr>
          <a:xfrm>
            <a:off x="4782820" y="6466205"/>
            <a:ext cx="1067435" cy="398780"/>
          </a:xfrm>
          <a:prstGeom prst="rect">
            <a:avLst/>
          </a:prstGeom>
          <a:noFill/>
          <a:ln w="9525">
            <a:noFill/>
          </a:ln>
        </p:spPr>
        <p:txBody>
          <a:bodyPr wrap="square">
            <a:spAutoFit/>
          </a:bodyPr>
          <a:p>
            <a:pPr indent="0">
              <a:lnSpc>
                <a:spcPct val="200000"/>
              </a:lnSpc>
              <a:buFont typeface="Wingdings" panose="05000000000000000000" charset="0"/>
              <a:buNone/>
            </a:pPr>
            <a:r>
              <a:rPr lang="en-US" sz="1000" b="0">
                <a:solidFill>
                  <a:schemeClr val="bg1"/>
                </a:solidFill>
                <a:latin typeface="+mn-ea"/>
              </a:rPr>
              <a:t>PRM</a:t>
            </a:r>
            <a:r>
              <a:rPr lang="zh-CN" altLang="en-US" sz="1000" b="0">
                <a:solidFill>
                  <a:schemeClr val="bg1"/>
                </a:solidFill>
                <a:latin typeface="+mn-ea"/>
              </a:rPr>
              <a:t>工作流程</a:t>
            </a:r>
            <a:endParaRPr lang="zh-CN" altLang="en-US" sz="1000" b="0">
              <a:solidFill>
                <a:schemeClr val="bg1"/>
              </a:solidFill>
              <a:latin typeface="+mn-ea"/>
            </a:endParaRPr>
          </a:p>
        </p:txBody>
      </p:sp>
    </p:spTree>
    <p:custDataLst>
      <p:tags r:id="rId10"/>
    </p:custData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常见的路径规划算法</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533015" y="172275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2919095" y="935355"/>
            <a:ext cx="450215" cy="17976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371215" y="935355"/>
            <a:ext cx="2421890" cy="203009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基于图结构的路径搜索</a:t>
            </a:r>
            <a:endParaRPr lang="zh-CN" sz="1400" b="0">
              <a:solidFill>
                <a:schemeClr val="bg1"/>
              </a:solidFill>
              <a:latin typeface="+mn-ea"/>
            </a:endParaRPr>
          </a:p>
          <a:p>
            <a:pPr indent="0">
              <a:lnSpc>
                <a:spcPct val="150000"/>
              </a:lnSpc>
              <a:buFont typeface="Wingdings" panose="05000000000000000000" charset="0"/>
              <a:buNone/>
            </a:pPr>
            <a:r>
              <a:rPr lang="zh-CN" sz="1400">
                <a:solidFill>
                  <a:srgbClr val="FFFF00"/>
                </a:solidFill>
                <a:latin typeface="+mn-ea"/>
                <a:sym typeface="+mn-ea"/>
              </a:rPr>
              <a:t>基于采样的路径搜索</a:t>
            </a:r>
            <a:endParaRPr lang="zh-CN" sz="1400">
              <a:solidFill>
                <a:srgbClr val="FFFF00"/>
              </a:solidFill>
              <a:latin typeface="+mn-ea"/>
              <a:sym typeface="+mn-ea"/>
            </a:endParaRPr>
          </a:p>
          <a:p>
            <a:pPr indent="0">
              <a:lnSpc>
                <a:spcPct val="150000"/>
              </a:lnSpc>
              <a:buFont typeface="Wingdings" panose="05000000000000000000" charset="0"/>
              <a:buNone/>
            </a:pPr>
            <a:r>
              <a:rPr lang="zh-CN" sz="1400">
                <a:solidFill>
                  <a:schemeClr val="bg1"/>
                </a:solidFill>
                <a:latin typeface="+mn-ea"/>
                <a:sym typeface="+mn-ea"/>
              </a:rPr>
              <a:t>遗传算法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蚁群算法</a:t>
            </a:r>
            <a:endParaRPr lang="zh-CN" sz="1400" b="0">
              <a:solidFill>
                <a:schemeClr val="bg1"/>
              </a:solidFill>
              <a:latin typeface="+mn-ea"/>
            </a:endParaRPr>
          </a:p>
          <a:p>
            <a:pPr indent="0">
              <a:lnSpc>
                <a:spcPct val="150000"/>
              </a:lnSpc>
              <a:buFont typeface="Wingdings" panose="05000000000000000000" charset="0"/>
              <a:buNone/>
            </a:pPr>
            <a:r>
              <a:rPr lang="zh-CN" sz="1400">
                <a:solidFill>
                  <a:schemeClr val="bg1"/>
                </a:solidFill>
                <a:latin typeface="+mn-ea"/>
                <a:sym typeface="+mn-ea"/>
              </a:rPr>
              <a:t>模糊算法</a:t>
            </a:r>
            <a:endParaRPr lang="zh-CN" sz="1400" b="0">
              <a:solidFill>
                <a:schemeClr val="bg1"/>
              </a:solidFill>
              <a:latin typeface="+mn-ea"/>
            </a:endParaRPr>
          </a:p>
          <a:p>
            <a:pPr indent="0">
              <a:lnSpc>
                <a:spcPct val="150000"/>
              </a:lnSpc>
              <a:buFont typeface="Wingdings" panose="05000000000000000000" charset="0"/>
              <a:buNone/>
            </a:pPr>
            <a:r>
              <a:rPr lang="en-US" altLang="zh-CN" sz="1400">
                <a:solidFill>
                  <a:schemeClr val="bg1"/>
                </a:solidFill>
                <a:latin typeface="+mn-ea"/>
                <a:sym typeface="+mn-ea"/>
              </a:rPr>
              <a:t>...</a:t>
            </a:r>
            <a:endParaRPr lang="en-US" altLang="zh-CN" sz="1400" b="0">
              <a:solidFill>
                <a:schemeClr val="bg1"/>
              </a:solidFill>
              <a:latin typeface="+mn-ea"/>
              <a:sym typeface="+mn-ea"/>
            </a:endParaRPr>
          </a:p>
        </p:txBody>
      </p:sp>
      <p:sp>
        <p:nvSpPr>
          <p:cNvPr id="14" name="右箭头 13"/>
          <p:cNvSpPr/>
          <p:nvPr>
            <p:custDataLst>
              <p:tags r:id="rId7"/>
            </p:custDataLst>
          </p:nvPr>
        </p:nvSpPr>
        <p:spPr>
          <a:xfrm>
            <a:off x="5144135" y="138620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5560060" y="982980"/>
            <a:ext cx="110490" cy="1026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5795010" y="597535"/>
            <a:ext cx="1686560" cy="2322830"/>
          </a:xfrm>
          <a:prstGeom prst="rect">
            <a:avLst/>
          </a:prstGeom>
          <a:noFill/>
        </p:spPr>
        <p:txBody>
          <a:bodyPr wrap="square" rtlCol="0" anchor="t">
            <a:spAutoFit/>
          </a:bodyPr>
          <a:p>
            <a:pPr indent="0">
              <a:lnSpc>
                <a:spcPct val="150000"/>
              </a:lnSpc>
              <a:buFont typeface="Wingdings" panose="05000000000000000000" charset="0"/>
              <a:buNone/>
            </a:pPr>
            <a:r>
              <a:rPr lang="zh-CN" sz="1000">
                <a:solidFill>
                  <a:schemeClr val="bg1"/>
                </a:solidFill>
                <a:latin typeface="+mn-ea"/>
                <a:sym typeface="+mn-ea"/>
              </a:rPr>
              <a:t>PRM</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PRM*</a:t>
            </a:r>
            <a:endParaRPr lang="zh-CN" sz="1000" b="0">
              <a:solidFill>
                <a:schemeClr val="bg1"/>
              </a:solidFill>
              <a:latin typeface="+mn-ea"/>
            </a:endParaRPr>
          </a:p>
          <a:p>
            <a:pPr indent="0">
              <a:lnSpc>
                <a:spcPct val="150000"/>
              </a:lnSpc>
              <a:buFont typeface="Wingdings" panose="05000000000000000000" charset="0"/>
              <a:buNone/>
            </a:pPr>
            <a:r>
              <a:rPr lang="zh-CN" sz="1000">
                <a:solidFill>
                  <a:srgbClr val="FFFF00"/>
                </a:solidFill>
                <a:latin typeface="+mn-ea"/>
                <a:sym typeface="+mn-ea"/>
              </a:rPr>
              <a:t>RRT</a:t>
            </a:r>
            <a:endParaRPr lang="zh-CN" sz="1000" b="0">
              <a:solidFill>
                <a:srgbClr val="FFFF00"/>
              </a:solidFill>
              <a:latin typeface="+mn-ea"/>
            </a:endParaRPr>
          </a:p>
          <a:p>
            <a:pPr indent="0">
              <a:lnSpc>
                <a:spcPct val="150000"/>
              </a:lnSpc>
              <a:buFont typeface="Wingdings" panose="05000000000000000000" charset="0"/>
              <a:buNone/>
            </a:pPr>
            <a:r>
              <a:rPr lang="zh-CN" sz="1000">
                <a:solidFill>
                  <a:schemeClr val="bg1"/>
                </a:solidFill>
                <a:latin typeface="+mn-ea"/>
                <a:sym typeface="+mn-ea"/>
              </a:rPr>
              <a:t>Goal-Bias-RRT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Bi-RRT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Dynamic-RRT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B-RRT*</a:t>
            </a:r>
            <a:endParaRPr lang="zh-CN" sz="1000" b="0">
              <a:solidFill>
                <a:schemeClr val="bg1"/>
              </a:solidFill>
              <a:latin typeface="+mn-ea"/>
            </a:endParaRPr>
          </a:p>
          <a:p>
            <a:pPr indent="0">
              <a:lnSpc>
                <a:spcPct val="150000"/>
              </a:lnSpc>
              <a:buFont typeface="Wingdings" panose="05000000000000000000" charset="0"/>
              <a:buNone/>
            </a:pPr>
            <a:r>
              <a:rPr lang="zh-CN" sz="1000">
                <a:solidFill>
                  <a:schemeClr val="bg1"/>
                </a:solidFill>
                <a:latin typeface="+mn-ea"/>
                <a:sym typeface="+mn-ea"/>
              </a:rPr>
              <a:t>SRRT*</a:t>
            </a:r>
            <a:endParaRPr lang="zh-CN" sz="1000" b="0">
              <a:solidFill>
                <a:schemeClr val="bg1"/>
              </a:solidFill>
              <a:latin typeface="+mn-ea"/>
            </a:endParaRPr>
          </a:p>
          <a:p>
            <a:pPr indent="0">
              <a:lnSpc>
                <a:spcPct val="100000"/>
              </a:lnSpc>
              <a:buFont typeface="Wingdings" panose="05000000000000000000" charset="0"/>
              <a:buNone/>
            </a:pPr>
            <a:r>
              <a:rPr lang="en-US" altLang="zh-CN" sz="1000">
                <a:solidFill>
                  <a:schemeClr val="bg1"/>
                </a:solidFill>
                <a:latin typeface="+mn-ea"/>
                <a:sym typeface="+mn-ea"/>
              </a:rPr>
              <a:t>...</a:t>
            </a:r>
            <a:endParaRPr lang="en-US" altLang="zh-CN" sz="1000">
              <a:solidFill>
                <a:schemeClr val="bg1"/>
              </a:solidFill>
              <a:latin typeface="+mn-ea"/>
              <a:sym typeface="+mn-ea"/>
            </a:endParaRPr>
          </a:p>
        </p:txBody>
      </p:sp>
      <p:pic>
        <p:nvPicPr>
          <p:cNvPr id="27" name="图片 26" descr="图片10"/>
          <p:cNvPicPr>
            <a:picLocks noChangeAspect="1"/>
          </p:cNvPicPr>
          <p:nvPr>
            <p:custDataLst>
              <p:tags r:id="rId8"/>
            </p:custDataLst>
          </p:nvPr>
        </p:nvPicPr>
        <p:blipFill>
          <a:blip r:embed="rId9"/>
          <a:stretch>
            <a:fillRect/>
          </a:stretch>
        </p:blipFill>
        <p:spPr>
          <a:xfrm>
            <a:off x="2390775" y="3047365"/>
            <a:ext cx="6320155" cy="3418205"/>
          </a:xfrm>
          <a:prstGeom prst="rect">
            <a:avLst/>
          </a:prstGeom>
        </p:spPr>
      </p:pic>
      <p:sp>
        <p:nvSpPr>
          <p:cNvPr id="29" name="文本框 28"/>
          <p:cNvSpPr txBox="1"/>
          <p:nvPr/>
        </p:nvSpPr>
        <p:spPr>
          <a:xfrm>
            <a:off x="5019675" y="6446520"/>
            <a:ext cx="1067435" cy="398780"/>
          </a:xfrm>
          <a:prstGeom prst="rect">
            <a:avLst/>
          </a:prstGeom>
          <a:noFill/>
          <a:ln w="9525">
            <a:noFill/>
          </a:ln>
        </p:spPr>
        <p:txBody>
          <a:bodyPr wrap="square">
            <a:spAutoFit/>
          </a:bodyPr>
          <a:p>
            <a:pPr indent="0">
              <a:lnSpc>
                <a:spcPct val="200000"/>
              </a:lnSpc>
              <a:buFont typeface="Wingdings" panose="05000000000000000000" charset="0"/>
              <a:buNone/>
            </a:pPr>
            <a:r>
              <a:rPr lang="en-US" sz="1000" b="0">
                <a:solidFill>
                  <a:schemeClr val="bg1"/>
                </a:solidFill>
                <a:latin typeface="+mn-ea"/>
              </a:rPr>
              <a:t>RRT</a:t>
            </a:r>
            <a:r>
              <a:rPr lang="zh-CN" altLang="en-US" sz="1000" b="0">
                <a:solidFill>
                  <a:schemeClr val="bg1"/>
                </a:solidFill>
                <a:latin typeface="+mn-ea"/>
              </a:rPr>
              <a:t>工作流程</a:t>
            </a:r>
            <a:endParaRPr lang="zh-CN" altLang="en-US" sz="1000" b="0">
              <a:solidFill>
                <a:schemeClr val="bg1"/>
              </a:solidFill>
              <a:latin typeface="+mn-ea"/>
            </a:endParaRPr>
          </a:p>
        </p:txBody>
      </p:sp>
    </p:spTree>
    <p:custDataLst>
      <p:tags r:id="rId10"/>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常见的路径规划算法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带约束的路径规划算法</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745740" y="212217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114040" y="1778635"/>
            <a:ext cx="360680" cy="920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文本框 29"/>
          <p:cNvSpPr txBox="1"/>
          <p:nvPr/>
        </p:nvSpPr>
        <p:spPr>
          <a:xfrm>
            <a:off x="4478655" y="1482090"/>
            <a:ext cx="7653655" cy="922020"/>
          </a:xfrm>
          <a:prstGeom prst="rect">
            <a:avLst/>
          </a:prstGeom>
          <a:noFill/>
          <a:ln w="9525">
            <a:noFill/>
          </a:ln>
        </p:spPr>
        <p:txBody>
          <a:bodyPr wrap="square">
            <a:spAutoFit/>
          </a:bodyPr>
          <a:p>
            <a:pPr marL="171450" indent="-171450">
              <a:lnSpc>
                <a:spcPct val="150000"/>
              </a:lnSpc>
              <a:buFont typeface="Wingdings" panose="05000000000000000000" charset="0"/>
              <a:buChar char="Ø"/>
            </a:pPr>
            <a:r>
              <a:rPr sz="1200" b="0">
                <a:solidFill>
                  <a:srgbClr val="FFFF00"/>
                </a:solidFill>
                <a:latin typeface="+mn-ea"/>
              </a:rPr>
              <a:t>通常路径规划问题的解并不唯一，对于导航中的路径规划来说就是存在多条可行的路径</a:t>
            </a:r>
            <a:r>
              <a:rPr lang="zh-CN" sz="1200" b="0">
                <a:solidFill>
                  <a:srgbClr val="FFFF00"/>
                </a:solidFill>
                <a:latin typeface="+mn-ea"/>
              </a:rPr>
              <a:t>。</a:t>
            </a:r>
            <a:endParaRPr lang="zh-CN" sz="1200" b="0">
              <a:solidFill>
                <a:srgbClr val="FFFF00"/>
              </a:solidFill>
              <a:latin typeface="+mn-ea"/>
            </a:endParaRPr>
          </a:p>
          <a:p>
            <a:pPr marL="171450" indent="-171450">
              <a:lnSpc>
                <a:spcPct val="150000"/>
              </a:lnSpc>
              <a:buFont typeface="Wingdings" panose="05000000000000000000" charset="0"/>
              <a:buChar char="Ø"/>
            </a:pPr>
            <a:r>
              <a:rPr lang="en-US" altLang="zh-CN" sz="1200" b="0">
                <a:solidFill>
                  <a:srgbClr val="FFFF00"/>
                </a:solidFill>
                <a:latin typeface="+mn-ea"/>
              </a:rPr>
              <a:t>在实际应用中，需要依据某些准则从多条可行的路径中挑选出最合适的一条路径，这就是带约束的路径规划。</a:t>
            </a:r>
            <a:endParaRPr lang="en-US" altLang="zh-CN" sz="1200" b="0">
              <a:solidFill>
                <a:srgbClr val="FFFF00"/>
              </a:solidFill>
              <a:latin typeface="+mn-ea"/>
            </a:endParaRPr>
          </a:p>
          <a:p>
            <a:pPr marL="171450" indent="-171450">
              <a:lnSpc>
                <a:spcPct val="150000"/>
              </a:lnSpc>
              <a:buFont typeface="Wingdings" panose="05000000000000000000" charset="0"/>
              <a:buChar char="Ø"/>
            </a:pPr>
            <a:r>
              <a:rPr lang="zh-CN" altLang="en-US" sz="1200" b="0">
                <a:solidFill>
                  <a:srgbClr val="FFFF00"/>
                </a:solidFill>
                <a:latin typeface="+mn-ea"/>
              </a:rPr>
              <a:t>要注意，很多时候最短路径，不一定是最优路径。</a:t>
            </a:r>
            <a:endParaRPr lang="zh-CN" altLang="en-US" sz="1200" b="0">
              <a:solidFill>
                <a:srgbClr val="FFFF00"/>
              </a:solidFill>
              <a:latin typeface="+mn-ea"/>
            </a:endParaRPr>
          </a:p>
        </p:txBody>
      </p:sp>
      <p:sp>
        <p:nvSpPr>
          <p:cNvPr id="4" name="文本框 3"/>
          <p:cNvSpPr txBox="1"/>
          <p:nvPr/>
        </p:nvSpPr>
        <p:spPr>
          <a:xfrm>
            <a:off x="3457575" y="1678305"/>
            <a:ext cx="1106805" cy="1014730"/>
          </a:xfrm>
          <a:prstGeom prst="rect">
            <a:avLst/>
          </a:prstGeom>
          <a:noFill/>
          <a:ln w="9525">
            <a:noFill/>
          </a:ln>
        </p:spPr>
        <p:txBody>
          <a:bodyPr wrap="square">
            <a:spAutoFit/>
          </a:bodyPr>
          <a:p>
            <a:pPr indent="0">
              <a:lnSpc>
                <a:spcPct val="200000"/>
              </a:lnSpc>
              <a:buNone/>
            </a:pPr>
            <a:r>
              <a:rPr lang="zh-CN" sz="1000" b="0">
                <a:solidFill>
                  <a:srgbClr val="FFFF00"/>
                </a:solidFill>
                <a:latin typeface="+mn-ea"/>
              </a:rPr>
              <a:t>什么是约束</a:t>
            </a:r>
            <a:endParaRPr lang="zh-CN" sz="1000" b="0">
              <a:solidFill>
                <a:schemeClr val="bg1"/>
              </a:solidFill>
              <a:latin typeface="+mn-ea"/>
            </a:endParaRPr>
          </a:p>
          <a:p>
            <a:pPr indent="0">
              <a:lnSpc>
                <a:spcPct val="200000"/>
              </a:lnSpc>
              <a:buNone/>
            </a:pPr>
            <a:r>
              <a:rPr lang="zh-CN" sz="1000" b="0">
                <a:solidFill>
                  <a:schemeClr val="bg1"/>
                </a:solidFill>
                <a:latin typeface="+mn-ea"/>
              </a:rPr>
              <a:t>几何约束</a:t>
            </a:r>
            <a:endParaRPr lang="zh-CN" sz="1000" b="0">
              <a:solidFill>
                <a:schemeClr val="bg1"/>
              </a:solidFill>
              <a:latin typeface="+mn-ea"/>
            </a:endParaRPr>
          </a:p>
          <a:p>
            <a:pPr indent="0">
              <a:lnSpc>
                <a:spcPct val="200000"/>
              </a:lnSpc>
              <a:buNone/>
            </a:pPr>
            <a:r>
              <a:rPr lang="zh-CN" sz="1000" b="0">
                <a:solidFill>
                  <a:schemeClr val="bg1"/>
                </a:solidFill>
                <a:latin typeface="+mn-ea"/>
              </a:rPr>
              <a:t>微分约束</a:t>
            </a:r>
            <a:endParaRPr lang="zh-CN" sz="1000" b="0">
              <a:solidFill>
                <a:schemeClr val="bg1"/>
              </a:solidFill>
              <a:latin typeface="+mn-ea"/>
            </a:endParaRPr>
          </a:p>
        </p:txBody>
      </p:sp>
      <p:sp>
        <p:nvSpPr>
          <p:cNvPr id="10" name="文本框 9"/>
          <p:cNvSpPr txBox="1"/>
          <p:nvPr/>
        </p:nvSpPr>
        <p:spPr>
          <a:xfrm>
            <a:off x="4243070" y="3479800"/>
            <a:ext cx="3418840" cy="783590"/>
          </a:xfrm>
          <a:prstGeom prst="rect">
            <a:avLst/>
          </a:prstGeom>
          <a:noFill/>
          <a:ln w="9525">
            <a:noFill/>
          </a:ln>
        </p:spPr>
        <p:txBody>
          <a:bodyPr wrap="square">
            <a:spAutoFit/>
          </a:bodyPr>
          <a:p>
            <a:pPr indent="0">
              <a:lnSpc>
                <a:spcPct val="150000"/>
              </a:lnSpc>
              <a:buFont typeface="Wingdings" panose="05000000000000000000" charset="0"/>
              <a:buNone/>
            </a:pPr>
            <a:r>
              <a:rPr lang="zh-CN" sz="1000" b="0">
                <a:solidFill>
                  <a:srgbClr val="FFFF00"/>
                </a:solidFill>
                <a:latin typeface="+mn-ea"/>
              </a:rPr>
              <a:t>约束（Constraint）一词从字面意思理解就是限制条件，从代数的角度看就是变量应该满足的等式或不等式方程，从物理的角度看就是物体自由度受到限制。</a:t>
            </a:r>
            <a:endParaRPr lang="zh-CN" sz="1000" b="0">
              <a:solidFill>
                <a:srgbClr val="FFFF00"/>
              </a:solidFill>
              <a:latin typeface="+mn-ea"/>
            </a:endParaRPr>
          </a:p>
        </p:txBody>
      </p:sp>
      <p:graphicFrame>
        <p:nvGraphicFramePr>
          <p:cNvPr id="17" name="对象 -2147478709"/>
          <p:cNvGraphicFramePr>
            <a:graphicFrameLocks noChangeAspect="1"/>
          </p:cNvGraphicFramePr>
          <p:nvPr>
            <p:custDataLst>
              <p:tags r:id="rId7"/>
            </p:custDataLst>
          </p:nvPr>
        </p:nvGraphicFramePr>
        <p:xfrm>
          <a:off x="2604770" y="5182870"/>
          <a:ext cx="2235200" cy="364490"/>
        </p:xfrm>
        <a:graphic>
          <a:graphicData uri="http://schemas.openxmlformats.org/presentationml/2006/ole">
            <mc:AlternateContent xmlns:mc="http://schemas.openxmlformats.org/markup-compatibility/2006">
              <mc:Choice xmlns:v="urn:schemas-microsoft-com:vml" Requires="v">
                <p:oleObj spid="_x0000_s31" name="" r:id="rId8" imgW="1447800" imgH="228600" progId="Equation.KSEE3">
                  <p:embed/>
                </p:oleObj>
              </mc:Choice>
              <mc:Fallback>
                <p:oleObj name="" r:id="rId8" imgW="1447800" imgH="228600" progId="Equation.KSEE3">
                  <p:embed/>
                  <p:pic>
                    <p:nvPicPr>
                      <p:cNvPr id="0" name="图片 30"/>
                      <p:cNvPicPr/>
                      <p:nvPr/>
                    </p:nvPicPr>
                    <p:blipFill>
                      <a:blip r:embed="rId9"/>
                      <a:stretch>
                        <a:fillRect/>
                      </a:stretch>
                    </p:blipFill>
                    <p:spPr>
                      <a:xfrm>
                        <a:off x="2604770" y="5182870"/>
                        <a:ext cx="2235200" cy="364490"/>
                      </a:xfrm>
                      <a:prstGeom prst="rect">
                        <a:avLst/>
                      </a:prstGeom>
                      <a:solidFill>
                        <a:schemeClr val="bg1"/>
                      </a:solidFill>
                      <a:ln w="38100">
                        <a:noFill/>
                        <a:miter/>
                      </a:ln>
                    </p:spPr>
                  </p:pic>
                </p:oleObj>
              </mc:Fallback>
            </mc:AlternateContent>
          </a:graphicData>
        </a:graphic>
      </p:graphicFrame>
      <p:pic>
        <p:nvPicPr>
          <p:cNvPr id="32" name="图片 31" descr="图片11"/>
          <p:cNvPicPr>
            <a:picLocks noChangeAspect="1"/>
          </p:cNvPicPr>
          <p:nvPr>
            <p:custDataLst>
              <p:tags r:id="rId10"/>
            </p:custDataLst>
          </p:nvPr>
        </p:nvPicPr>
        <p:blipFill>
          <a:blip r:embed="rId11"/>
          <a:stretch>
            <a:fillRect/>
          </a:stretch>
        </p:blipFill>
        <p:spPr>
          <a:xfrm>
            <a:off x="5916295" y="4683125"/>
            <a:ext cx="3980180" cy="1363980"/>
          </a:xfrm>
          <a:prstGeom prst="rect">
            <a:avLst/>
          </a:prstGeom>
        </p:spPr>
      </p:pic>
      <p:sp>
        <p:nvSpPr>
          <p:cNvPr id="33" name="文本框 32"/>
          <p:cNvSpPr txBox="1"/>
          <p:nvPr/>
        </p:nvSpPr>
        <p:spPr>
          <a:xfrm>
            <a:off x="6930390" y="6066790"/>
            <a:ext cx="1454150"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chemeClr val="bg1"/>
                </a:solidFill>
                <a:latin typeface="+mn-ea"/>
              </a:rPr>
              <a:t>运动物体的自由度受限</a:t>
            </a:r>
            <a:endParaRPr sz="1000" b="0">
              <a:solidFill>
                <a:schemeClr val="bg1"/>
              </a:solidFill>
              <a:latin typeface="+mn-ea"/>
            </a:endParaRPr>
          </a:p>
        </p:txBody>
      </p:sp>
      <p:sp>
        <p:nvSpPr>
          <p:cNvPr id="18" name="文本框 17"/>
          <p:cNvSpPr txBox="1"/>
          <p:nvPr/>
        </p:nvSpPr>
        <p:spPr>
          <a:xfrm>
            <a:off x="3114040" y="5668010"/>
            <a:ext cx="145415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代数约束条件</a:t>
            </a:r>
            <a:endParaRPr lang="zh-CN" sz="1000" b="0">
              <a:solidFill>
                <a:schemeClr val="bg1"/>
              </a:solidFill>
              <a:latin typeface="+mn-ea"/>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linds(horizontal)">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p:bldP spid="30" grpId="0"/>
      <p:bldP spid="10" grpId="0"/>
      <p:bldP spid="18"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常见的路径规划算法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带约束的路径规划算法</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745740" y="212217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114040" y="1778635"/>
            <a:ext cx="360680" cy="920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3457575" y="1678305"/>
            <a:ext cx="1106805" cy="1014730"/>
          </a:xfrm>
          <a:prstGeom prst="rect">
            <a:avLst/>
          </a:prstGeom>
          <a:noFill/>
          <a:ln w="9525">
            <a:noFill/>
          </a:ln>
        </p:spPr>
        <p:txBody>
          <a:bodyPr wrap="square">
            <a:spAutoFit/>
          </a:bodyPr>
          <a:p>
            <a:pPr indent="0">
              <a:lnSpc>
                <a:spcPct val="200000"/>
              </a:lnSpc>
              <a:buNone/>
            </a:pPr>
            <a:r>
              <a:rPr lang="zh-CN" sz="1000" b="0">
                <a:solidFill>
                  <a:srgbClr val="FFFF00"/>
                </a:solidFill>
                <a:latin typeface="+mn-ea"/>
              </a:rPr>
              <a:t>什么是约束</a:t>
            </a:r>
            <a:endParaRPr lang="zh-CN" sz="1000" b="0">
              <a:solidFill>
                <a:schemeClr val="bg1"/>
              </a:solidFill>
              <a:latin typeface="+mn-ea"/>
            </a:endParaRPr>
          </a:p>
          <a:p>
            <a:pPr indent="0">
              <a:lnSpc>
                <a:spcPct val="200000"/>
              </a:lnSpc>
              <a:buNone/>
            </a:pPr>
            <a:r>
              <a:rPr lang="zh-CN" sz="1000" b="0">
                <a:solidFill>
                  <a:schemeClr val="bg1"/>
                </a:solidFill>
                <a:latin typeface="+mn-ea"/>
              </a:rPr>
              <a:t>几何约束</a:t>
            </a:r>
            <a:endParaRPr lang="zh-CN" sz="1000" b="0">
              <a:solidFill>
                <a:schemeClr val="bg1"/>
              </a:solidFill>
              <a:latin typeface="+mn-ea"/>
            </a:endParaRPr>
          </a:p>
          <a:p>
            <a:pPr indent="0">
              <a:lnSpc>
                <a:spcPct val="200000"/>
              </a:lnSpc>
              <a:buNone/>
            </a:pPr>
            <a:r>
              <a:rPr lang="zh-CN" sz="1000" b="0">
                <a:solidFill>
                  <a:schemeClr val="bg1"/>
                </a:solidFill>
                <a:latin typeface="+mn-ea"/>
              </a:rPr>
              <a:t>微分约束</a:t>
            </a:r>
            <a:endParaRPr lang="zh-CN" sz="1000" b="0">
              <a:solidFill>
                <a:schemeClr val="bg1"/>
              </a:solidFill>
              <a:latin typeface="+mn-ea"/>
            </a:endParaRPr>
          </a:p>
        </p:txBody>
      </p:sp>
      <p:sp>
        <p:nvSpPr>
          <p:cNvPr id="8" name="右箭头 7"/>
          <p:cNvSpPr/>
          <p:nvPr>
            <p:custDataLst>
              <p:tags r:id="rId7"/>
            </p:custDataLst>
          </p:nvPr>
        </p:nvSpPr>
        <p:spPr>
          <a:xfrm>
            <a:off x="4294505" y="1816735"/>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大括号 8"/>
          <p:cNvSpPr/>
          <p:nvPr/>
        </p:nvSpPr>
        <p:spPr>
          <a:xfrm>
            <a:off x="4697730" y="1614805"/>
            <a:ext cx="101600" cy="6597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文本框 11"/>
          <p:cNvSpPr txBox="1"/>
          <p:nvPr/>
        </p:nvSpPr>
        <p:spPr>
          <a:xfrm>
            <a:off x="4756150" y="1534160"/>
            <a:ext cx="1579245" cy="783590"/>
          </a:xfrm>
          <a:prstGeom prst="rect">
            <a:avLst/>
          </a:prstGeom>
          <a:noFill/>
          <a:ln w="9525">
            <a:noFill/>
          </a:ln>
        </p:spPr>
        <p:txBody>
          <a:bodyPr wrap="square">
            <a:spAutoFit/>
          </a:bodyPr>
          <a:p>
            <a:pPr indent="0">
              <a:lnSpc>
                <a:spcPct val="150000"/>
              </a:lnSpc>
              <a:buFont typeface="Wingdings" panose="05000000000000000000" charset="0"/>
              <a:buNone/>
            </a:pPr>
            <a:r>
              <a:rPr lang="zh-CN" sz="1000" b="0">
                <a:solidFill>
                  <a:srgbClr val="FFFF00"/>
                </a:solidFill>
                <a:latin typeface="+mn-ea"/>
              </a:rPr>
              <a:t>完整约束与非完整约束</a:t>
            </a:r>
            <a:endParaRPr lang="zh-CN" sz="1000" b="0">
              <a:solidFill>
                <a:srgbClr val="FFFF00"/>
              </a:solidFill>
              <a:latin typeface="+mn-ea"/>
            </a:endParaRPr>
          </a:p>
          <a:p>
            <a:pPr indent="0">
              <a:lnSpc>
                <a:spcPct val="150000"/>
              </a:lnSpc>
              <a:buFont typeface="Wingdings" panose="05000000000000000000" charset="0"/>
              <a:buNone/>
            </a:pPr>
            <a:r>
              <a:rPr lang="zh-CN" sz="1000" b="0">
                <a:solidFill>
                  <a:srgbClr val="FFFF00"/>
                </a:solidFill>
                <a:latin typeface="+mn-ea"/>
              </a:rPr>
              <a:t>硬约束与软约束</a:t>
            </a:r>
            <a:endParaRPr lang="zh-CN" sz="1000" b="0">
              <a:solidFill>
                <a:srgbClr val="FFFF00"/>
              </a:solidFill>
              <a:latin typeface="+mn-ea"/>
            </a:endParaRPr>
          </a:p>
          <a:p>
            <a:pPr indent="0">
              <a:lnSpc>
                <a:spcPct val="150000"/>
              </a:lnSpc>
              <a:buFont typeface="Wingdings" panose="05000000000000000000" charset="0"/>
              <a:buNone/>
            </a:pPr>
            <a:r>
              <a:rPr lang="zh-CN" sz="1000" b="0">
                <a:solidFill>
                  <a:srgbClr val="FFFF00"/>
                </a:solidFill>
                <a:latin typeface="+mn-ea"/>
              </a:rPr>
              <a:t>定常约束与非定常约束</a:t>
            </a:r>
            <a:endParaRPr lang="zh-CN" sz="1000" b="0">
              <a:solidFill>
                <a:srgbClr val="FFFF00"/>
              </a:solidFill>
              <a:latin typeface="+mn-ea"/>
            </a:endParaRPr>
          </a:p>
        </p:txBody>
      </p:sp>
      <p:pic>
        <p:nvPicPr>
          <p:cNvPr id="34" name="图片 33" descr="图片12"/>
          <p:cNvPicPr>
            <a:picLocks noChangeAspect="1"/>
          </p:cNvPicPr>
          <p:nvPr>
            <p:custDataLst>
              <p:tags r:id="rId8"/>
            </p:custDataLst>
          </p:nvPr>
        </p:nvPicPr>
        <p:blipFill>
          <a:blip r:embed="rId9"/>
          <a:stretch>
            <a:fillRect/>
          </a:stretch>
        </p:blipFill>
        <p:spPr>
          <a:xfrm>
            <a:off x="6231890" y="815975"/>
            <a:ext cx="5833745" cy="2054225"/>
          </a:xfrm>
          <a:prstGeom prst="rect">
            <a:avLst/>
          </a:prstGeom>
        </p:spPr>
      </p:pic>
      <p:graphicFrame>
        <p:nvGraphicFramePr>
          <p:cNvPr id="14" name="对象 -2147478695"/>
          <p:cNvGraphicFramePr>
            <a:graphicFrameLocks noChangeAspect="1"/>
          </p:cNvGraphicFramePr>
          <p:nvPr>
            <p:custDataLst>
              <p:tags r:id="rId10"/>
            </p:custDataLst>
          </p:nvPr>
        </p:nvGraphicFramePr>
        <p:xfrm>
          <a:off x="6231890" y="3279775"/>
          <a:ext cx="4521835" cy="667385"/>
        </p:xfrm>
        <a:graphic>
          <a:graphicData uri="http://schemas.openxmlformats.org/presentationml/2006/ole">
            <mc:AlternateContent xmlns:mc="http://schemas.openxmlformats.org/markup-compatibility/2006">
              <mc:Choice xmlns:v="urn:schemas-microsoft-com:vml" Requires="v">
                <p:oleObj spid="_x0000_s35" name="" r:id="rId11" imgW="3314700" imgH="482600" progId="Equation.KSEE3">
                  <p:embed/>
                </p:oleObj>
              </mc:Choice>
              <mc:Fallback>
                <p:oleObj name="" r:id="rId11" imgW="3314700" imgH="482600" progId="Equation.KSEE3">
                  <p:embed/>
                  <p:pic>
                    <p:nvPicPr>
                      <p:cNvPr id="0" name="图片 34"/>
                      <p:cNvPicPr/>
                      <p:nvPr/>
                    </p:nvPicPr>
                    <p:blipFill>
                      <a:blip r:embed="rId12"/>
                      <a:stretch>
                        <a:fillRect/>
                      </a:stretch>
                    </p:blipFill>
                    <p:spPr>
                      <a:xfrm>
                        <a:off x="6231890" y="3279775"/>
                        <a:ext cx="4521835" cy="667385"/>
                      </a:xfrm>
                      <a:prstGeom prst="rect">
                        <a:avLst/>
                      </a:prstGeom>
                      <a:solidFill>
                        <a:schemeClr val="bg1"/>
                      </a:solidFill>
                      <a:ln w="38100">
                        <a:noFill/>
                        <a:miter/>
                      </a:ln>
                    </p:spPr>
                  </p:pic>
                </p:oleObj>
              </mc:Fallback>
            </mc:AlternateContent>
          </a:graphicData>
        </a:graphic>
      </p:graphicFrame>
      <p:graphicFrame>
        <p:nvGraphicFramePr>
          <p:cNvPr id="16" name="对象 -2147478694"/>
          <p:cNvGraphicFramePr>
            <a:graphicFrameLocks noChangeAspect="1"/>
          </p:cNvGraphicFramePr>
          <p:nvPr>
            <p:custDataLst>
              <p:tags r:id="rId13"/>
            </p:custDataLst>
          </p:nvPr>
        </p:nvGraphicFramePr>
        <p:xfrm>
          <a:off x="6231890" y="4257675"/>
          <a:ext cx="3544570" cy="323850"/>
        </p:xfrm>
        <a:graphic>
          <a:graphicData uri="http://schemas.openxmlformats.org/presentationml/2006/ole">
            <mc:AlternateContent xmlns:mc="http://schemas.openxmlformats.org/markup-compatibility/2006">
              <mc:Choice xmlns:v="urn:schemas-microsoft-com:vml" Requires="v">
                <p:oleObj spid="_x0000_s36" name="" r:id="rId14" imgW="2324100" imgH="215900" progId="Equation.KSEE3">
                  <p:embed/>
                </p:oleObj>
              </mc:Choice>
              <mc:Fallback>
                <p:oleObj name="" r:id="rId14" imgW="2324100" imgH="215900" progId="Equation.KSEE3">
                  <p:embed/>
                  <p:pic>
                    <p:nvPicPr>
                      <p:cNvPr id="0" name="图片 35"/>
                      <p:cNvPicPr/>
                      <p:nvPr/>
                    </p:nvPicPr>
                    <p:blipFill>
                      <a:blip r:embed="rId15"/>
                      <a:stretch>
                        <a:fillRect/>
                      </a:stretch>
                    </p:blipFill>
                    <p:spPr>
                      <a:xfrm>
                        <a:off x="6231890" y="4257675"/>
                        <a:ext cx="3544570" cy="323850"/>
                      </a:xfrm>
                      <a:prstGeom prst="rect">
                        <a:avLst/>
                      </a:prstGeom>
                      <a:solidFill>
                        <a:schemeClr val="bg1"/>
                      </a:solidFill>
                      <a:ln w="38100">
                        <a:noFill/>
                        <a:miter/>
                      </a:ln>
                    </p:spPr>
                  </p:pic>
                </p:oleObj>
              </mc:Fallback>
            </mc:AlternateContent>
          </a:graphicData>
        </a:graphic>
      </p:graphicFrame>
      <p:sp>
        <p:nvSpPr>
          <p:cNvPr id="37" name="文本框 36"/>
          <p:cNvSpPr txBox="1"/>
          <p:nvPr/>
        </p:nvSpPr>
        <p:spPr>
          <a:xfrm>
            <a:off x="5542280" y="3383915"/>
            <a:ext cx="68961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硬约束：</a:t>
            </a:r>
            <a:endParaRPr lang="zh-CN" sz="1000" b="0">
              <a:solidFill>
                <a:schemeClr val="bg1"/>
              </a:solidFill>
              <a:latin typeface="+mn-ea"/>
            </a:endParaRPr>
          </a:p>
        </p:txBody>
      </p:sp>
      <p:sp>
        <p:nvSpPr>
          <p:cNvPr id="38" name="文本框 37"/>
          <p:cNvSpPr txBox="1"/>
          <p:nvPr/>
        </p:nvSpPr>
        <p:spPr>
          <a:xfrm>
            <a:off x="5542280" y="4126230"/>
            <a:ext cx="68961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软约束：</a:t>
            </a:r>
            <a:endParaRPr lang="zh-CN" sz="1000" b="0">
              <a:solidFill>
                <a:schemeClr val="bg1"/>
              </a:solidFill>
              <a:latin typeface="+mn-ea"/>
            </a:endParaRPr>
          </a:p>
        </p:txBody>
      </p:sp>
      <p:graphicFrame>
        <p:nvGraphicFramePr>
          <p:cNvPr id="19" name="对象 -2147478693"/>
          <p:cNvGraphicFramePr>
            <a:graphicFrameLocks noChangeAspect="1"/>
          </p:cNvGraphicFramePr>
          <p:nvPr>
            <p:custDataLst>
              <p:tags r:id="rId16"/>
            </p:custDataLst>
          </p:nvPr>
        </p:nvGraphicFramePr>
        <p:xfrm>
          <a:off x="6231890" y="4978400"/>
          <a:ext cx="1351280" cy="316865"/>
        </p:xfrm>
        <a:graphic>
          <a:graphicData uri="http://schemas.openxmlformats.org/presentationml/2006/ole">
            <mc:AlternateContent xmlns:mc="http://schemas.openxmlformats.org/markup-compatibility/2006">
              <mc:Choice xmlns:v="urn:schemas-microsoft-com:vml" Requires="v">
                <p:oleObj spid="_x0000_s39" name="" r:id="rId17" imgW="1016000" imgH="228600" progId="Equation.KSEE3">
                  <p:embed/>
                </p:oleObj>
              </mc:Choice>
              <mc:Fallback>
                <p:oleObj name="" r:id="rId17" imgW="1016000" imgH="228600" progId="Equation.KSEE3">
                  <p:embed/>
                  <p:pic>
                    <p:nvPicPr>
                      <p:cNvPr id="0" name="图片 38"/>
                      <p:cNvPicPr/>
                      <p:nvPr/>
                    </p:nvPicPr>
                    <p:blipFill>
                      <a:blip r:embed="rId18"/>
                      <a:stretch>
                        <a:fillRect/>
                      </a:stretch>
                    </p:blipFill>
                    <p:spPr>
                      <a:xfrm>
                        <a:off x="6231890" y="4978400"/>
                        <a:ext cx="1351280" cy="316865"/>
                      </a:xfrm>
                      <a:prstGeom prst="rect">
                        <a:avLst/>
                      </a:prstGeom>
                      <a:solidFill>
                        <a:schemeClr val="bg1"/>
                      </a:solidFill>
                      <a:ln w="38100">
                        <a:noFill/>
                        <a:miter/>
                      </a:ln>
                    </p:spPr>
                  </p:pic>
                </p:oleObj>
              </mc:Fallback>
            </mc:AlternateContent>
          </a:graphicData>
        </a:graphic>
      </p:graphicFrame>
      <p:graphicFrame>
        <p:nvGraphicFramePr>
          <p:cNvPr id="20" name="对象 -2147478692"/>
          <p:cNvGraphicFramePr>
            <a:graphicFrameLocks noChangeAspect="1"/>
          </p:cNvGraphicFramePr>
          <p:nvPr>
            <p:custDataLst>
              <p:tags r:id="rId19"/>
            </p:custDataLst>
          </p:nvPr>
        </p:nvGraphicFramePr>
        <p:xfrm>
          <a:off x="6231890" y="5692140"/>
          <a:ext cx="1690370" cy="316230"/>
        </p:xfrm>
        <a:graphic>
          <a:graphicData uri="http://schemas.openxmlformats.org/presentationml/2006/ole">
            <mc:AlternateContent xmlns:mc="http://schemas.openxmlformats.org/markup-compatibility/2006">
              <mc:Choice xmlns:v="urn:schemas-microsoft-com:vml" Requires="v">
                <p:oleObj spid="_x0000_s40" name="" r:id="rId20" imgW="1270000" imgH="228600" progId="Equation.KSEE3">
                  <p:embed/>
                </p:oleObj>
              </mc:Choice>
              <mc:Fallback>
                <p:oleObj name="" r:id="rId20" imgW="1270000" imgH="228600" progId="Equation.KSEE3">
                  <p:embed/>
                  <p:pic>
                    <p:nvPicPr>
                      <p:cNvPr id="0" name="图片 39"/>
                      <p:cNvPicPr/>
                      <p:nvPr/>
                    </p:nvPicPr>
                    <p:blipFill>
                      <a:blip r:embed="rId21"/>
                      <a:stretch>
                        <a:fillRect/>
                      </a:stretch>
                    </p:blipFill>
                    <p:spPr>
                      <a:xfrm>
                        <a:off x="6231890" y="5692140"/>
                        <a:ext cx="1690370" cy="316230"/>
                      </a:xfrm>
                      <a:prstGeom prst="rect">
                        <a:avLst/>
                      </a:prstGeom>
                      <a:solidFill>
                        <a:schemeClr val="bg1"/>
                      </a:solidFill>
                      <a:ln w="38100">
                        <a:noFill/>
                        <a:miter/>
                      </a:ln>
                    </p:spPr>
                  </p:pic>
                </p:oleObj>
              </mc:Fallback>
            </mc:AlternateContent>
          </a:graphicData>
        </a:graphic>
      </p:graphicFrame>
      <p:sp>
        <p:nvSpPr>
          <p:cNvPr id="41" name="文本框 40"/>
          <p:cNvSpPr txBox="1"/>
          <p:nvPr/>
        </p:nvSpPr>
        <p:spPr>
          <a:xfrm>
            <a:off x="5430520" y="4880610"/>
            <a:ext cx="80137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定常约束：</a:t>
            </a:r>
            <a:endParaRPr lang="zh-CN" sz="1000" b="0">
              <a:solidFill>
                <a:schemeClr val="bg1"/>
              </a:solidFill>
              <a:latin typeface="+mn-ea"/>
            </a:endParaRPr>
          </a:p>
        </p:txBody>
      </p:sp>
      <p:sp>
        <p:nvSpPr>
          <p:cNvPr id="42" name="文本框 41"/>
          <p:cNvSpPr txBox="1"/>
          <p:nvPr/>
        </p:nvSpPr>
        <p:spPr>
          <a:xfrm>
            <a:off x="5297170" y="5562600"/>
            <a:ext cx="95567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非定常约束：</a:t>
            </a:r>
            <a:endParaRPr lang="zh-CN" sz="1000" b="0">
              <a:solidFill>
                <a:schemeClr val="bg1"/>
              </a:solidFill>
              <a:latin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linds(horizont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linds(horizontal)">
                                      <p:cBhvr>
                                        <p:cTn id="32" dur="500"/>
                                        <p:tgtEl>
                                          <p:spTgt spid="42"/>
                                        </p:tgtEl>
                                      </p:cBhvr>
                                    </p:animEffect>
                                  </p:childTnLst>
                                </p:cTn>
                              </p:par>
                              <p:par>
                                <p:cTn id="33" presetID="3" presetClass="entr" presetSubtype="1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常见的路径规划算法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带约束的路径规划算法</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745740" y="212217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114040" y="1778635"/>
            <a:ext cx="360680" cy="920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3457575" y="1678305"/>
            <a:ext cx="1106805" cy="1014730"/>
          </a:xfrm>
          <a:prstGeom prst="rect">
            <a:avLst/>
          </a:prstGeom>
          <a:noFill/>
          <a:ln w="9525">
            <a:noFill/>
          </a:ln>
        </p:spPr>
        <p:txBody>
          <a:bodyPr wrap="square">
            <a:spAutoFit/>
          </a:bodyPr>
          <a:p>
            <a:pPr indent="0">
              <a:lnSpc>
                <a:spcPct val="200000"/>
              </a:lnSpc>
              <a:buNone/>
            </a:pPr>
            <a:r>
              <a:rPr lang="zh-CN" sz="1000" b="0">
                <a:solidFill>
                  <a:schemeClr val="bg1"/>
                </a:solidFill>
                <a:latin typeface="+mn-ea"/>
              </a:rPr>
              <a:t>什么是约束</a:t>
            </a:r>
            <a:endParaRPr lang="zh-CN" sz="1000" b="0">
              <a:solidFill>
                <a:schemeClr val="bg1"/>
              </a:solidFill>
              <a:latin typeface="+mn-ea"/>
            </a:endParaRPr>
          </a:p>
          <a:p>
            <a:pPr indent="0">
              <a:lnSpc>
                <a:spcPct val="200000"/>
              </a:lnSpc>
              <a:buNone/>
            </a:pPr>
            <a:r>
              <a:rPr lang="zh-CN" sz="1000" b="0">
                <a:solidFill>
                  <a:srgbClr val="FFFF00"/>
                </a:solidFill>
                <a:latin typeface="+mn-ea"/>
              </a:rPr>
              <a:t>几何约束</a:t>
            </a:r>
            <a:endParaRPr lang="zh-CN" sz="1000" b="0">
              <a:solidFill>
                <a:srgbClr val="FFFF00"/>
              </a:solidFill>
              <a:latin typeface="+mn-ea"/>
            </a:endParaRPr>
          </a:p>
          <a:p>
            <a:pPr indent="0">
              <a:lnSpc>
                <a:spcPct val="200000"/>
              </a:lnSpc>
              <a:buNone/>
            </a:pPr>
            <a:r>
              <a:rPr lang="zh-CN" sz="1000" b="0">
                <a:solidFill>
                  <a:schemeClr val="bg1"/>
                </a:solidFill>
                <a:latin typeface="+mn-ea"/>
              </a:rPr>
              <a:t>微分约束</a:t>
            </a:r>
            <a:endParaRPr lang="zh-CN" sz="1000" b="0">
              <a:solidFill>
                <a:schemeClr val="bg1"/>
              </a:solidFill>
              <a:latin typeface="+mn-ea"/>
            </a:endParaRPr>
          </a:p>
        </p:txBody>
      </p:sp>
      <p:pic>
        <p:nvPicPr>
          <p:cNvPr id="27" name="图片 26"/>
          <p:cNvPicPr>
            <a:picLocks noChangeAspect="1"/>
          </p:cNvPicPr>
          <p:nvPr>
            <p:custDataLst>
              <p:tags r:id="rId7"/>
            </p:custDataLst>
          </p:nvPr>
        </p:nvPicPr>
        <p:blipFill>
          <a:blip r:embed="rId8"/>
          <a:stretch>
            <a:fillRect/>
          </a:stretch>
        </p:blipFill>
        <p:spPr>
          <a:xfrm>
            <a:off x="5727700" y="862330"/>
            <a:ext cx="4711700" cy="1911985"/>
          </a:xfrm>
          <a:prstGeom prst="rect">
            <a:avLst/>
          </a:prstGeom>
        </p:spPr>
      </p:pic>
      <p:pic>
        <p:nvPicPr>
          <p:cNvPr id="28" name="图片 27"/>
          <p:cNvPicPr>
            <a:picLocks noChangeAspect="1"/>
          </p:cNvPicPr>
          <p:nvPr>
            <p:custDataLst>
              <p:tags r:id="rId9"/>
            </p:custDataLst>
          </p:nvPr>
        </p:nvPicPr>
        <p:blipFill>
          <a:blip r:embed="rId10"/>
          <a:stretch>
            <a:fillRect/>
          </a:stretch>
        </p:blipFill>
        <p:spPr>
          <a:xfrm>
            <a:off x="526415" y="3403600"/>
            <a:ext cx="3143250" cy="1724025"/>
          </a:xfrm>
          <a:prstGeom prst="rect">
            <a:avLst/>
          </a:prstGeom>
        </p:spPr>
      </p:pic>
      <p:pic>
        <p:nvPicPr>
          <p:cNvPr id="29" name="图片 28"/>
          <p:cNvPicPr>
            <a:picLocks noChangeAspect="1"/>
          </p:cNvPicPr>
          <p:nvPr>
            <p:custDataLst>
              <p:tags r:id="rId11"/>
            </p:custDataLst>
          </p:nvPr>
        </p:nvPicPr>
        <p:blipFill>
          <a:blip r:embed="rId12"/>
          <a:stretch>
            <a:fillRect/>
          </a:stretch>
        </p:blipFill>
        <p:spPr>
          <a:xfrm>
            <a:off x="4145280" y="3403600"/>
            <a:ext cx="4333875" cy="1609725"/>
          </a:xfrm>
          <a:prstGeom prst="rect">
            <a:avLst/>
          </a:prstGeom>
        </p:spPr>
      </p:pic>
      <p:pic>
        <p:nvPicPr>
          <p:cNvPr id="30" name="图片 29"/>
          <p:cNvPicPr>
            <a:picLocks noChangeAspect="1"/>
          </p:cNvPicPr>
          <p:nvPr>
            <p:custDataLst>
              <p:tags r:id="rId13"/>
            </p:custDataLst>
          </p:nvPr>
        </p:nvPicPr>
        <p:blipFill>
          <a:blip r:embed="rId14"/>
          <a:stretch>
            <a:fillRect/>
          </a:stretch>
        </p:blipFill>
        <p:spPr>
          <a:xfrm>
            <a:off x="8954770" y="3403600"/>
            <a:ext cx="2381250" cy="1714500"/>
          </a:xfrm>
          <a:prstGeom prst="rect">
            <a:avLst/>
          </a:prstGeom>
        </p:spPr>
      </p:pic>
      <p:sp>
        <p:nvSpPr>
          <p:cNvPr id="31" name="文本框 30"/>
          <p:cNvSpPr txBox="1"/>
          <p:nvPr/>
        </p:nvSpPr>
        <p:spPr>
          <a:xfrm>
            <a:off x="7113270" y="2793365"/>
            <a:ext cx="2327910" cy="306705"/>
          </a:xfrm>
          <a:prstGeom prst="rect">
            <a:avLst/>
          </a:prstGeom>
          <a:noFill/>
        </p:spPr>
        <p:txBody>
          <a:bodyPr wrap="square" rtlCol="0">
            <a:spAutoFit/>
          </a:bodyPr>
          <a:p>
            <a:r>
              <a:rPr lang="zh-CN" altLang="en-US" sz="1400">
                <a:solidFill>
                  <a:srgbClr val="FFFF00"/>
                </a:solidFill>
              </a:rPr>
              <a:t>①</a:t>
            </a:r>
            <a:r>
              <a:rPr lang="en-US" altLang="zh-CN" sz="1400">
                <a:solidFill>
                  <a:srgbClr val="FFFF00"/>
                </a:solidFill>
              </a:rPr>
              <a:t> </a:t>
            </a:r>
            <a:r>
              <a:rPr lang="zh-CN" altLang="en-US" sz="1400">
                <a:solidFill>
                  <a:srgbClr val="FFFF00"/>
                </a:solidFill>
              </a:rPr>
              <a:t>路径紧贴障碍物</a:t>
            </a:r>
            <a:endParaRPr lang="zh-CN" altLang="en-US" sz="1400">
              <a:solidFill>
                <a:srgbClr val="FFFF00"/>
              </a:solidFill>
            </a:endParaRPr>
          </a:p>
        </p:txBody>
      </p:sp>
      <p:sp>
        <p:nvSpPr>
          <p:cNvPr id="32" name="文本框 31"/>
          <p:cNvSpPr txBox="1"/>
          <p:nvPr/>
        </p:nvSpPr>
        <p:spPr>
          <a:xfrm>
            <a:off x="1004570" y="5127625"/>
            <a:ext cx="2327910" cy="306705"/>
          </a:xfrm>
          <a:prstGeom prst="rect">
            <a:avLst/>
          </a:prstGeom>
          <a:noFill/>
        </p:spPr>
        <p:txBody>
          <a:bodyPr wrap="square" rtlCol="0">
            <a:spAutoFit/>
          </a:bodyPr>
          <a:p>
            <a:r>
              <a:rPr lang="zh-CN" altLang="en-US" sz="1400">
                <a:solidFill>
                  <a:srgbClr val="FFFF00"/>
                </a:solidFill>
              </a:rPr>
              <a:t>②</a:t>
            </a:r>
            <a:r>
              <a:rPr lang="en-US" altLang="zh-CN" sz="1400">
                <a:solidFill>
                  <a:srgbClr val="FFFF00"/>
                </a:solidFill>
              </a:rPr>
              <a:t> </a:t>
            </a:r>
            <a:r>
              <a:rPr lang="zh-CN" altLang="en-US" sz="1400">
                <a:solidFill>
                  <a:srgbClr val="FFFF00"/>
                </a:solidFill>
              </a:rPr>
              <a:t>给障碍物添加膨胀</a:t>
            </a:r>
            <a:endParaRPr lang="zh-CN" altLang="en-US" sz="1400">
              <a:solidFill>
                <a:srgbClr val="FFFF00"/>
              </a:solidFill>
            </a:endParaRPr>
          </a:p>
        </p:txBody>
      </p:sp>
      <p:sp>
        <p:nvSpPr>
          <p:cNvPr id="33" name="文本框 32"/>
          <p:cNvSpPr txBox="1"/>
          <p:nvPr/>
        </p:nvSpPr>
        <p:spPr>
          <a:xfrm>
            <a:off x="5147945" y="5114925"/>
            <a:ext cx="2327910" cy="306705"/>
          </a:xfrm>
          <a:prstGeom prst="rect">
            <a:avLst/>
          </a:prstGeom>
          <a:noFill/>
        </p:spPr>
        <p:txBody>
          <a:bodyPr wrap="square" rtlCol="0">
            <a:spAutoFit/>
          </a:bodyPr>
          <a:p>
            <a:r>
              <a:rPr lang="zh-CN" altLang="en-US" sz="1400">
                <a:solidFill>
                  <a:srgbClr val="FFFF00"/>
                </a:solidFill>
              </a:rPr>
              <a:t>③</a:t>
            </a:r>
            <a:r>
              <a:rPr lang="en-US" altLang="zh-CN" sz="1400">
                <a:solidFill>
                  <a:srgbClr val="FFFF00"/>
                </a:solidFill>
              </a:rPr>
              <a:t> </a:t>
            </a:r>
            <a:r>
              <a:rPr lang="zh-CN" altLang="en-US" sz="1400">
                <a:solidFill>
                  <a:srgbClr val="FFFF00"/>
                </a:solidFill>
              </a:rPr>
              <a:t>不同种类的机器人</a:t>
            </a:r>
            <a:endParaRPr lang="zh-CN" altLang="en-US" sz="1400">
              <a:solidFill>
                <a:srgbClr val="FFFF00"/>
              </a:solidFill>
            </a:endParaRPr>
          </a:p>
        </p:txBody>
      </p:sp>
      <p:sp>
        <p:nvSpPr>
          <p:cNvPr id="43" name="文本框 42"/>
          <p:cNvSpPr txBox="1"/>
          <p:nvPr/>
        </p:nvSpPr>
        <p:spPr>
          <a:xfrm>
            <a:off x="9215755" y="5153660"/>
            <a:ext cx="2327910" cy="306705"/>
          </a:xfrm>
          <a:prstGeom prst="rect">
            <a:avLst/>
          </a:prstGeom>
          <a:noFill/>
        </p:spPr>
        <p:txBody>
          <a:bodyPr wrap="square" rtlCol="0">
            <a:spAutoFit/>
          </a:bodyPr>
          <a:p>
            <a:r>
              <a:rPr lang="zh-CN" altLang="en-US" sz="1400">
                <a:solidFill>
                  <a:srgbClr val="FFFF00"/>
                </a:solidFill>
              </a:rPr>
              <a:t>④</a:t>
            </a:r>
            <a:r>
              <a:rPr lang="en-US" altLang="zh-CN" sz="1400">
                <a:solidFill>
                  <a:srgbClr val="FFFF00"/>
                </a:solidFill>
              </a:rPr>
              <a:t> </a:t>
            </a:r>
            <a:r>
              <a:rPr lang="zh-CN" altLang="en-US" sz="1400">
                <a:solidFill>
                  <a:srgbClr val="FFFF00"/>
                </a:solidFill>
              </a:rPr>
              <a:t>路径尽可能避开障碍物</a:t>
            </a:r>
            <a:endParaRPr lang="zh-CN" altLang="en-US" sz="1400">
              <a:solidFill>
                <a:srgbClr val="FFFF00"/>
              </a:solidFill>
            </a:endParaRPr>
          </a:p>
        </p:txBody>
      </p:sp>
      <p:sp>
        <p:nvSpPr>
          <p:cNvPr id="44" name="文本框 43"/>
          <p:cNvSpPr txBox="1"/>
          <p:nvPr/>
        </p:nvSpPr>
        <p:spPr>
          <a:xfrm>
            <a:off x="2056130" y="5787390"/>
            <a:ext cx="8721725" cy="306705"/>
          </a:xfrm>
          <a:prstGeom prst="rect">
            <a:avLst/>
          </a:prstGeom>
          <a:noFill/>
        </p:spPr>
        <p:txBody>
          <a:bodyPr wrap="square" rtlCol="0">
            <a:spAutoFit/>
          </a:bodyPr>
          <a:p>
            <a:r>
              <a:rPr lang="zh-CN" altLang="en-US" sz="1400">
                <a:solidFill>
                  <a:srgbClr val="FFFF00"/>
                </a:solidFill>
              </a:rPr>
              <a:t>路径长度并不是判断最优路径的唯一准则，离障碍物距离、路径平滑性、路径执行效率等也是重要评价准则。</a:t>
            </a:r>
            <a:endParaRPr lang="zh-CN" altLang="en-US" sz="1400">
              <a:solidFill>
                <a:srgbClr val="FFFF00"/>
              </a:solidFill>
            </a:endParaRPr>
          </a:p>
        </p:txBody>
      </p:sp>
      <p:graphicFrame>
        <p:nvGraphicFramePr>
          <p:cNvPr id="-2147482527" name="对象 -2147482528"/>
          <p:cNvGraphicFramePr>
            <a:graphicFrameLocks noChangeAspect="1"/>
          </p:cNvGraphicFramePr>
          <p:nvPr>
            <p:custDataLst>
              <p:tags r:id="rId15"/>
            </p:custDataLst>
          </p:nvPr>
        </p:nvGraphicFramePr>
        <p:xfrm>
          <a:off x="4265295" y="6240145"/>
          <a:ext cx="3661410" cy="443865"/>
        </p:xfrm>
        <a:graphic>
          <a:graphicData uri="http://schemas.openxmlformats.org/presentationml/2006/ole">
            <mc:AlternateContent xmlns:mc="http://schemas.openxmlformats.org/markup-compatibility/2006">
              <mc:Choice xmlns:v="urn:schemas-microsoft-com:vml" Requires="v">
                <p:oleObj spid="_x0000_s3076" name="" r:id="rId16" imgW="2514600" imgH="304800" progId="Equation.KSEE3">
                  <p:embed/>
                </p:oleObj>
              </mc:Choice>
              <mc:Fallback>
                <p:oleObj name="" r:id="rId16" imgW="2514600" imgH="304800" progId="Equation.KSEE3">
                  <p:embed/>
                  <p:pic>
                    <p:nvPicPr>
                      <p:cNvPr id="0" name="图片 3075"/>
                      <p:cNvPicPr/>
                      <p:nvPr/>
                    </p:nvPicPr>
                    <p:blipFill>
                      <a:blip r:embed="rId17"/>
                      <a:stretch>
                        <a:fillRect/>
                      </a:stretch>
                    </p:blipFill>
                    <p:spPr>
                      <a:xfrm>
                        <a:off x="4265295" y="6240145"/>
                        <a:ext cx="3661410" cy="443865"/>
                      </a:xfrm>
                      <a:prstGeom prst="rect">
                        <a:avLst/>
                      </a:prstGeom>
                      <a:solidFill>
                        <a:schemeClr val="bg1"/>
                      </a:solidFill>
                      <a:ln w="38100">
                        <a:noFill/>
                        <a:miter/>
                      </a:ln>
                    </p:spPr>
                  </p:pic>
                </p:oleObj>
              </mc:Fallback>
            </mc:AlternateContent>
          </a:graphicData>
        </a:graphic>
      </p:graphicFrame>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linds(horizontal)">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linds(horizontal)">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147482527"/>
                                        </p:tgtEl>
                                        <p:attrNameLst>
                                          <p:attrName>style.visibility</p:attrName>
                                        </p:attrNameLst>
                                      </p:cBhvr>
                                      <p:to>
                                        <p:strVal val="visible"/>
                                      </p:to>
                                    </p:set>
                                    <p:animEffect transition="in" filter="blinds(horizontal)">
                                      <p:cBhvr>
                                        <p:cTn id="44" dur="500"/>
                                        <p:tgtEl>
                                          <p:spTgt spid="-214748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常见的路径规划算法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带约束的路径规划算法</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覆盖的路径规划算法</a:t>
            </a:r>
            <a:endParaRPr lang="zh-CN" altLang="en-US" sz="1400" b="0">
              <a:solidFill>
                <a:schemeClr val="bg1"/>
              </a:solidFill>
              <a:latin typeface="+mn-ea"/>
              <a:sym typeface="+mn-ea"/>
            </a:endParaRPr>
          </a:p>
        </p:txBody>
      </p:sp>
      <p:sp>
        <p:nvSpPr>
          <p:cNvPr id="3" name="右箭头 2"/>
          <p:cNvSpPr/>
          <p:nvPr>
            <p:custDataLst>
              <p:tags r:id="rId6"/>
            </p:custDataLst>
          </p:nvPr>
        </p:nvSpPr>
        <p:spPr>
          <a:xfrm>
            <a:off x="2745740" y="2122170"/>
            <a:ext cx="30797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大括号 4"/>
          <p:cNvSpPr/>
          <p:nvPr/>
        </p:nvSpPr>
        <p:spPr>
          <a:xfrm>
            <a:off x="3114040" y="1778635"/>
            <a:ext cx="360680" cy="920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3457575" y="1678305"/>
            <a:ext cx="1106805" cy="1014730"/>
          </a:xfrm>
          <a:prstGeom prst="rect">
            <a:avLst/>
          </a:prstGeom>
          <a:noFill/>
          <a:ln w="9525">
            <a:noFill/>
          </a:ln>
        </p:spPr>
        <p:txBody>
          <a:bodyPr wrap="square">
            <a:spAutoFit/>
          </a:bodyPr>
          <a:p>
            <a:pPr indent="0">
              <a:lnSpc>
                <a:spcPct val="200000"/>
              </a:lnSpc>
              <a:buNone/>
            </a:pPr>
            <a:r>
              <a:rPr lang="zh-CN" sz="1000" b="0">
                <a:solidFill>
                  <a:schemeClr val="bg1"/>
                </a:solidFill>
                <a:latin typeface="+mn-ea"/>
              </a:rPr>
              <a:t>什么是约束</a:t>
            </a:r>
            <a:endParaRPr lang="zh-CN" sz="1000" b="0">
              <a:solidFill>
                <a:schemeClr val="bg1"/>
              </a:solidFill>
              <a:latin typeface="+mn-ea"/>
            </a:endParaRPr>
          </a:p>
          <a:p>
            <a:pPr indent="0">
              <a:lnSpc>
                <a:spcPct val="200000"/>
              </a:lnSpc>
              <a:buNone/>
            </a:pPr>
            <a:r>
              <a:rPr lang="zh-CN" sz="1000" b="0">
                <a:solidFill>
                  <a:schemeClr val="bg1"/>
                </a:solidFill>
                <a:latin typeface="+mn-ea"/>
              </a:rPr>
              <a:t>几何约束</a:t>
            </a:r>
            <a:endParaRPr lang="zh-CN" sz="1000" b="0">
              <a:solidFill>
                <a:schemeClr val="bg1"/>
              </a:solidFill>
              <a:latin typeface="+mn-ea"/>
            </a:endParaRPr>
          </a:p>
          <a:p>
            <a:pPr indent="0">
              <a:lnSpc>
                <a:spcPct val="200000"/>
              </a:lnSpc>
              <a:buNone/>
            </a:pPr>
            <a:r>
              <a:rPr lang="zh-CN" sz="1000" b="0">
                <a:solidFill>
                  <a:srgbClr val="FFFF00"/>
                </a:solidFill>
                <a:latin typeface="+mn-ea"/>
              </a:rPr>
              <a:t>微分约束</a:t>
            </a:r>
            <a:endParaRPr lang="zh-CN" sz="1000" b="0">
              <a:solidFill>
                <a:srgbClr val="FFFF00"/>
              </a:solidFill>
              <a:latin typeface="+mn-ea"/>
            </a:endParaRPr>
          </a:p>
        </p:txBody>
      </p:sp>
      <p:grpSp>
        <p:nvGrpSpPr>
          <p:cNvPr id="14" name="组合 13"/>
          <p:cNvGrpSpPr/>
          <p:nvPr/>
        </p:nvGrpSpPr>
        <p:grpSpPr>
          <a:xfrm>
            <a:off x="1471930" y="3169285"/>
            <a:ext cx="3900170" cy="1398905"/>
            <a:chOff x="2183" y="6896"/>
            <a:chExt cx="6142" cy="2203"/>
          </a:xfrm>
        </p:grpSpPr>
        <p:sp>
          <p:nvSpPr>
            <p:cNvPr id="10" name="任意多边形 9"/>
            <p:cNvSpPr/>
            <p:nvPr/>
          </p:nvSpPr>
          <p:spPr>
            <a:xfrm>
              <a:off x="2183" y="7481"/>
              <a:ext cx="3472" cy="1618"/>
            </a:xfrm>
            <a:custGeom>
              <a:avLst/>
              <a:gdLst>
                <a:gd name="connisteX0" fmla="*/ 0 w 2204720"/>
                <a:gd name="connsiteY0" fmla="*/ 1007745 h 1027430"/>
                <a:gd name="connisteX1" fmla="*/ 1496060 w 2204720"/>
                <a:gd name="connsiteY1" fmla="*/ 1027430 h 1027430"/>
                <a:gd name="connisteX2" fmla="*/ 1496060 w 2204720"/>
                <a:gd name="connsiteY2" fmla="*/ 358775 h 1027430"/>
                <a:gd name="connisteX3" fmla="*/ 2204720 w 2204720"/>
                <a:gd name="connsiteY3" fmla="*/ 0 h 1027430"/>
              </a:gdLst>
              <a:ahLst/>
              <a:cxnLst>
                <a:cxn ang="0">
                  <a:pos x="connisteX0" y="connsiteY0"/>
                </a:cxn>
                <a:cxn ang="0">
                  <a:pos x="connisteX1" y="connsiteY1"/>
                </a:cxn>
                <a:cxn ang="0">
                  <a:pos x="connisteX2" y="connsiteY2"/>
                </a:cxn>
                <a:cxn ang="0">
                  <a:pos x="connisteX3" y="connsiteY3"/>
                </a:cxn>
              </a:cxnLst>
              <a:rect l="l" t="t" r="r" b="b"/>
              <a:pathLst>
                <a:path w="2204720" h="1027430">
                  <a:moveTo>
                    <a:pt x="0" y="1007745"/>
                  </a:moveTo>
                  <a:lnTo>
                    <a:pt x="1496060" y="1027430"/>
                  </a:lnTo>
                  <a:lnTo>
                    <a:pt x="1496060" y="358775"/>
                  </a:lnTo>
                  <a:lnTo>
                    <a:pt x="2204720" y="0"/>
                  </a:lnTo>
                </a:path>
              </a:pathLst>
            </a:custGeom>
            <a:noFill/>
            <a:ln w="38100">
              <a:solidFill>
                <a:srgbClr val="FFFF00"/>
              </a:solidFill>
              <a:headEnd type="ova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任意多边形 11"/>
            <p:cNvSpPr/>
            <p:nvPr/>
          </p:nvSpPr>
          <p:spPr>
            <a:xfrm>
              <a:off x="5671" y="6896"/>
              <a:ext cx="2655" cy="1366"/>
            </a:xfrm>
            <a:custGeom>
              <a:avLst/>
              <a:gdLst>
                <a:gd name="connisteX0" fmla="*/ 0 w 1685925"/>
                <a:gd name="connsiteY0" fmla="*/ 371417 h 867419"/>
                <a:gd name="connisteX1" fmla="*/ 598170 w 1685925"/>
                <a:gd name="connsiteY1" fmla="*/ 860367 h 867419"/>
                <a:gd name="connisteX2" fmla="*/ 927735 w 1685925"/>
                <a:gd name="connsiteY2" fmla="*/ 31692 h 867419"/>
                <a:gd name="connisteX3" fmla="*/ 1685925 w 1685925"/>
                <a:gd name="connsiteY3" fmla="*/ 241242 h 867419"/>
              </a:gdLst>
              <a:ahLst/>
              <a:cxnLst>
                <a:cxn ang="0">
                  <a:pos x="connisteX0" y="connsiteY0"/>
                </a:cxn>
                <a:cxn ang="0">
                  <a:pos x="connisteX1" y="connsiteY1"/>
                </a:cxn>
                <a:cxn ang="0">
                  <a:pos x="connisteX2" y="connsiteY2"/>
                </a:cxn>
                <a:cxn ang="0">
                  <a:pos x="connisteX3" y="connsiteY3"/>
                </a:cxn>
              </a:cxnLst>
              <a:rect l="l" t="t" r="r" b="b"/>
              <a:pathLst>
                <a:path w="1685925" h="867419">
                  <a:moveTo>
                    <a:pt x="0" y="371418"/>
                  </a:moveTo>
                  <a:cubicBezTo>
                    <a:pt x="113030" y="485718"/>
                    <a:pt x="412750" y="928313"/>
                    <a:pt x="598170" y="860368"/>
                  </a:cubicBezTo>
                  <a:cubicBezTo>
                    <a:pt x="783590" y="792423"/>
                    <a:pt x="709930" y="155518"/>
                    <a:pt x="927735" y="31693"/>
                  </a:cubicBezTo>
                  <a:cubicBezTo>
                    <a:pt x="1145540" y="-92132"/>
                    <a:pt x="1541145" y="182823"/>
                    <a:pt x="1685925" y="241243"/>
                  </a:cubicBezTo>
                </a:path>
              </a:pathLst>
            </a:custGeom>
            <a:noFill/>
            <a:ln w="38100">
              <a:solidFill>
                <a:srgbClr val="FFFF00"/>
              </a:solidFill>
              <a:tailEnd type="ova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6" name="菱形 15"/>
          <p:cNvSpPr/>
          <p:nvPr/>
        </p:nvSpPr>
        <p:spPr>
          <a:xfrm>
            <a:off x="1831340" y="44088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菱形 16"/>
          <p:cNvSpPr/>
          <p:nvPr/>
        </p:nvSpPr>
        <p:spPr>
          <a:xfrm>
            <a:off x="2363470" y="44088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菱形 17"/>
          <p:cNvSpPr/>
          <p:nvPr/>
        </p:nvSpPr>
        <p:spPr>
          <a:xfrm>
            <a:off x="2846070" y="44088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菱形 18"/>
          <p:cNvSpPr/>
          <p:nvPr/>
        </p:nvSpPr>
        <p:spPr>
          <a:xfrm>
            <a:off x="2831465" y="381762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菱形 19"/>
          <p:cNvSpPr/>
          <p:nvPr/>
        </p:nvSpPr>
        <p:spPr>
          <a:xfrm>
            <a:off x="3543300" y="346329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菱形 20"/>
          <p:cNvSpPr/>
          <p:nvPr/>
        </p:nvSpPr>
        <p:spPr>
          <a:xfrm>
            <a:off x="3832225" y="374269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菱形 21"/>
          <p:cNvSpPr/>
          <p:nvPr/>
        </p:nvSpPr>
        <p:spPr>
          <a:xfrm>
            <a:off x="4121150" y="386969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菱形 22"/>
          <p:cNvSpPr/>
          <p:nvPr/>
        </p:nvSpPr>
        <p:spPr>
          <a:xfrm>
            <a:off x="4295775" y="353123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7026275" y="3416300"/>
            <a:ext cx="3900170" cy="1398905"/>
            <a:chOff x="2183" y="6896"/>
            <a:chExt cx="6142" cy="2203"/>
          </a:xfrm>
        </p:grpSpPr>
        <p:sp>
          <p:nvSpPr>
            <p:cNvPr id="25" name="任意多边形 24"/>
            <p:cNvSpPr/>
            <p:nvPr/>
          </p:nvSpPr>
          <p:spPr>
            <a:xfrm>
              <a:off x="2183" y="7481"/>
              <a:ext cx="3472" cy="1618"/>
            </a:xfrm>
            <a:custGeom>
              <a:avLst/>
              <a:gdLst>
                <a:gd name="connisteX0" fmla="*/ 0 w 2204720"/>
                <a:gd name="connsiteY0" fmla="*/ 1007745 h 1027430"/>
                <a:gd name="connisteX1" fmla="*/ 1496060 w 2204720"/>
                <a:gd name="connsiteY1" fmla="*/ 1027430 h 1027430"/>
                <a:gd name="connisteX2" fmla="*/ 1496060 w 2204720"/>
                <a:gd name="connsiteY2" fmla="*/ 358775 h 1027430"/>
                <a:gd name="connisteX3" fmla="*/ 2204720 w 2204720"/>
                <a:gd name="connsiteY3" fmla="*/ 0 h 1027430"/>
              </a:gdLst>
              <a:ahLst/>
              <a:cxnLst>
                <a:cxn ang="0">
                  <a:pos x="connisteX0" y="connsiteY0"/>
                </a:cxn>
                <a:cxn ang="0">
                  <a:pos x="connisteX1" y="connsiteY1"/>
                </a:cxn>
                <a:cxn ang="0">
                  <a:pos x="connisteX2" y="connsiteY2"/>
                </a:cxn>
                <a:cxn ang="0">
                  <a:pos x="connisteX3" y="connsiteY3"/>
                </a:cxn>
              </a:cxnLst>
              <a:rect l="l" t="t" r="r" b="b"/>
              <a:pathLst>
                <a:path w="2204720" h="1027430">
                  <a:moveTo>
                    <a:pt x="0" y="1007745"/>
                  </a:moveTo>
                  <a:lnTo>
                    <a:pt x="1496060" y="1027430"/>
                  </a:lnTo>
                  <a:lnTo>
                    <a:pt x="1496060" y="358775"/>
                  </a:lnTo>
                  <a:lnTo>
                    <a:pt x="2204720" y="0"/>
                  </a:lnTo>
                </a:path>
              </a:pathLst>
            </a:custGeom>
            <a:noFill/>
            <a:ln w="38100">
              <a:solidFill>
                <a:srgbClr val="FFFF00"/>
              </a:solidFill>
              <a:headEnd type="ova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任意多边形 25"/>
            <p:cNvSpPr/>
            <p:nvPr/>
          </p:nvSpPr>
          <p:spPr>
            <a:xfrm>
              <a:off x="5671" y="6896"/>
              <a:ext cx="2655" cy="1366"/>
            </a:xfrm>
            <a:custGeom>
              <a:avLst/>
              <a:gdLst>
                <a:gd name="connisteX0" fmla="*/ 0 w 1685925"/>
                <a:gd name="connsiteY0" fmla="*/ 371417 h 867419"/>
                <a:gd name="connisteX1" fmla="*/ 598170 w 1685925"/>
                <a:gd name="connsiteY1" fmla="*/ 860367 h 867419"/>
                <a:gd name="connisteX2" fmla="*/ 927735 w 1685925"/>
                <a:gd name="connsiteY2" fmla="*/ 31692 h 867419"/>
                <a:gd name="connisteX3" fmla="*/ 1685925 w 1685925"/>
                <a:gd name="connsiteY3" fmla="*/ 241242 h 867419"/>
              </a:gdLst>
              <a:ahLst/>
              <a:cxnLst>
                <a:cxn ang="0">
                  <a:pos x="connisteX0" y="connsiteY0"/>
                </a:cxn>
                <a:cxn ang="0">
                  <a:pos x="connisteX1" y="connsiteY1"/>
                </a:cxn>
                <a:cxn ang="0">
                  <a:pos x="connisteX2" y="connsiteY2"/>
                </a:cxn>
                <a:cxn ang="0">
                  <a:pos x="connisteX3" y="connsiteY3"/>
                </a:cxn>
              </a:cxnLst>
              <a:rect l="l" t="t" r="r" b="b"/>
              <a:pathLst>
                <a:path w="1685925" h="867419">
                  <a:moveTo>
                    <a:pt x="0" y="371418"/>
                  </a:moveTo>
                  <a:cubicBezTo>
                    <a:pt x="113030" y="485718"/>
                    <a:pt x="412750" y="928313"/>
                    <a:pt x="598170" y="860368"/>
                  </a:cubicBezTo>
                  <a:cubicBezTo>
                    <a:pt x="783590" y="792423"/>
                    <a:pt x="709930" y="155518"/>
                    <a:pt x="927735" y="31693"/>
                  </a:cubicBezTo>
                  <a:cubicBezTo>
                    <a:pt x="1145540" y="-92132"/>
                    <a:pt x="1541145" y="182823"/>
                    <a:pt x="1685925" y="241243"/>
                  </a:cubicBezTo>
                </a:path>
              </a:pathLst>
            </a:custGeom>
            <a:noFill/>
            <a:ln w="38100">
              <a:solidFill>
                <a:srgbClr val="FFFF00"/>
              </a:solidFill>
              <a:tailEnd type="ova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4" name="菱形 33"/>
          <p:cNvSpPr/>
          <p:nvPr/>
        </p:nvSpPr>
        <p:spPr>
          <a:xfrm>
            <a:off x="7385685" y="465582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菱形 34"/>
          <p:cNvSpPr/>
          <p:nvPr/>
        </p:nvSpPr>
        <p:spPr>
          <a:xfrm>
            <a:off x="7917815" y="465582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菱形 35"/>
          <p:cNvSpPr/>
          <p:nvPr/>
        </p:nvSpPr>
        <p:spPr>
          <a:xfrm>
            <a:off x="8400415" y="465582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菱形 36"/>
          <p:cNvSpPr/>
          <p:nvPr/>
        </p:nvSpPr>
        <p:spPr>
          <a:xfrm>
            <a:off x="8385810" y="406463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菱形 37"/>
          <p:cNvSpPr/>
          <p:nvPr/>
        </p:nvSpPr>
        <p:spPr>
          <a:xfrm>
            <a:off x="9097645" y="37103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菱形 38"/>
          <p:cNvSpPr/>
          <p:nvPr/>
        </p:nvSpPr>
        <p:spPr>
          <a:xfrm>
            <a:off x="9386570" y="39897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菱形 39"/>
          <p:cNvSpPr/>
          <p:nvPr/>
        </p:nvSpPr>
        <p:spPr>
          <a:xfrm>
            <a:off x="9675495" y="4116705"/>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菱形 40"/>
          <p:cNvSpPr/>
          <p:nvPr/>
        </p:nvSpPr>
        <p:spPr>
          <a:xfrm>
            <a:off x="9850120" y="3778250"/>
            <a:ext cx="288925" cy="2794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文本框 41"/>
          <p:cNvSpPr txBox="1"/>
          <p:nvPr/>
        </p:nvSpPr>
        <p:spPr>
          <a:xfrm>
            <a:off x="1225550" y="4064635"/>
            <a:ext cx="1500505" cy="306705"/>
          </a:xfrm>
          <a:prstGeom prst="rect">
            <a:avLst/>
          </a:prstGeom>
          <a:noFill/>
        </p:spPr>
        <p:txBody>
          <a:bodyPr wrap="square" rtlCol="0">
            <a:spAutoFit/>
          </a:bodyPr>
          <a:p>
            <a:r>
              <a:rPr lang="en-US" altLang="zh-CN" sz="1400">
                <a:solidFill>
                  <a:srgbClr val="FFFF00"/>
                </a:solidFill>
              </a:rPr>
              <a:t>P1= (x1,y1,z1)</a:t>
            </a:r>
            <a:endParaRPr lang="en-US" altLang="zh-CN" sz="1400">
              <a:solidFill>
                <a:srgbClr val="FFFF00"/>
              </a:solidFill>
            </a:endParaRPr>
          </a:p>
        </p:txBody>
      </p:sp>
      <p:sp>
        <p:nvSpPr>
          <p:cNvPr id="44" name="文本框 43"/>
          <p:cNvSpPr txBox="1"/>
          <p:nvPr/>
        </p:nvSpPr>
        <p:spPr>
          <a:xfrm>
            <a:off x="1962785" y="4935220"/>
            <a:ext cx="1500505" cy="306705"/>
          </a:xfrm>
          <a:prstGeom prst="rect">
            <a:avLst/>
          </a:prstGeom>
          <a:noFill/>
        </p:spPr>
        <p:txBody>
          <a:bodyPr wrap="square" rtlCol="0">
            <a:spAutoFit/>
          </a:bodyPr>
          <a:p>
            <a:r>
              <a:rPr lang="en-US" altLang="zh-CN" sz="1400">
                <a:solidFill>
                  <a:srgbClr val="FFFF00"/>
                </a:solidFill>
              </a:rPr>
              <a:t>P2= (x2,y2,z2)</a:t>
            </a:r>
            <a:endParaRPr lang="en-US" altLang="zh-CN" sz="1400">
              <a:solidFill>
                <a:srgbClr val="FFFF00"/>
              </a:solidFill>
            </a:endParaRPr>
          </a:p>
        </p:txBody>
      </p:sp>
      <p:sp>
        <p:nvSpPr>
          <p:cNvPr id="45" name="文本框 44"/>
          <p:cNvSpPr txBox="1"/>
          <p:nvPr/>
        </p:nvSpPr>
        <p:spPr>
          <a:xfrm>
            <a:off x="3155315" y="4413885"/>
            <a:ext cx="1500505" cy="306705"/>
          </a:xfrm>
          <a:prstGeom prst="rect">
            <a:avLst/>
          </a:prstGeom>
          <a:noFill/>
        </p:spPr>
        <p:txBody>
          <a:bodyPr wrap="square" rtlCol="0">
            <a:spAutoFit/>
          </a:bodyPr>
          <a:p>
            <a:r>
              <a:rPr lang="en-US" altLang="zh-CN" sz="1400">
                <a:solidFill>
                  <a:srgbClr val="FFFF00"/>
                </a:solidFill>
              </a:rPr>
              <a:t>P3= (x3,y3,z3)</a:t>
            </a:r>
            <a:endParaRPr lang="en-US" altLang="zh-CN" sz="1400">
              <a:solidFill>
                <a:srgbClr val="FFFF00"/>
              </a:solidFill>
            </a:endParaRPr>
          </a:p>
        </p:txBody>
      </p:sp>
      <p:sp>
        <p:nvSpPr>
          <p:cNvPr id="46" name="文本框 45"/>
          <p:cNvSpPr txBox="1"/>
          <p:nvPr/>
        </p:nvSpPr>
        <p:spPr>
          <a:xfrm>
            <a:off x="6706235" y="4116705"/>
            <a:ext cx="1500505" cy="521970"/>
          </a:xfrm>
          <a:prstGeom prst="rect">
            <a:avLst/>
          </a:prstGeom>
          <a:noFill/>
        </p:spPr>
        <p:txBody>
          <a:bodyPr wrap="square" rtlCol="0">
            <a:spAutoFit/>
          </a:bodyPr>
          <a:p>
            <a:r>
              <a:rPr lang="en-US" altLang="zh-CN" sz="1400">
                <a:solidFill>
                  <a:srgbClr val="FFFF00"/>
                </a:solidFill>
              </a:rPr>
              <a:t>P1= (x1,y1,z1)</a:t>
            </a:r>
            <a:endParaRPr lang="en-US" altLang="zh-CN" sz="1400">
              <a:solidFill>
                <a:srgbClr val="FFFF00"/>
              </a:solidFill>
            </a:endParaRPr>
          </a:p>
          <a:p>
            <a:r>
              <a:rPr lang="en-US" altLang="zh-CN" sz="1400">
                <a:solidFill>
                  <a:srgbClr val="FFFF00"/>
                </a:solidFill>
              </a:rPr>
              <a:t>v1,w1,a1,t1</a:t>
            </a:r>
            <a:endParaRPr lang="en-US" altLang="zh-CN" sz="1400">
              <a:solidFill>
                <a:srgbClr val="FFFF00"/>
              </a:solidFill>
            </a:endParaRPr>
          </a:p>
        </p:txBody>
      </p:sp>
      <p:sp>
        <p:nvSpPr>
          <p:cNvPr id="47" name="文本框 46"/>
          <p:cNvSpPr txBox="1"/>
          <p:nvPr/>
        </p:nvSpPr>
        <p:spPr>
          <a:xfrm>
            <a:off x="7385685" y="5161915"/>
            <a:ext cx="1500505" cy="521970"/>
          </a:xfrm>
          <a:prstGeom prst="rect">
            <a:avLst/>
          </a:prstGeom>
          <a:noFill/>
        </p:spPr>
        <p:txBody>
          <a:bodyPr wrap="square" rtlCol="0">
            <a:spAutoFit/>
          </a:bodyPr>
          <a:p>
            <a:r>
              <a:rPr lang="en-US" altLang="zh-CN" sz="1400">
                <a:solidFill>
                  <a:srgbClr val="FFFF00"/>
                </a:solidFill>
              </a:rPr>
              <a:t>P2= (x2,y2,z2)</a:t>
            </a:r>
            <a:endParaRPr lang="en-US" altLang="zh-CN" sz="1400">
              <a:solidFill>
                <a:srgbClr val="FFFF00"/>
              </a:solidFill>
            </a:endParaRPr>
          </a:p>
          <a:p>
            <a:r>
              <a:rPr lang="en-US" altLang="zh-CN" sz="1400">
                <a:solidFill>
                  <a:srgbClr val="FFFF00"/>
                </a:solidFill>
              </a:rPr>
              <a:t>v2,w2,a2,t2</a:t>
            </a:r>
            <a:endParaRPr lang="en-US" altLang="zh-CN" sz="1400">
              <a:solidFill>
                <a:srgbClr val="FFFF00"/>
              </a:solidFill>
            </a:endParaRPr>
          </a:p>
        </p:txBody>
      </p:sp>
      <p:sp>
        <p:nvSpPr>
          <p:cNvPr id="48" name="文本框 47"/>
          <p:cNvSpPr txBox="1"/>
          <p:nvPr/>
        </p:nvSpPr>
        <p:spPr>
          <a:xfrm>
            <a:off x="8638540" y="4518025"/>
            <a:ext cx="1500505" cy="521970"/>
          </a:xfrm>
          <a:prstGeom prst="rect">
            <a:avLst/>
          </a:prstGeom>
          <a:noFill/>
        </p:spPr>
        <p:txBody>
          <a:bodyPr wrap="square" rtlCol="0">
            <a:spAutoFit/>
          </a:bodyPr>
          <a:p>
            <a:r>
              <a:rPr lang="en-US" altLang="zh-CN" sz="1400">
                <a:solidFill>
                  <a:srgbClr val="FFFF00"/>
                </a:solidFill>
              </a:rPr>
              <a:t>P3= (x3,y3,z3)</a:t>
            </a:r>
            <a:endParaRPr lang="en-US" altLang="zh-CN" sz="1400">
              <a:solidFill>
                <a:srgbClr val="FFFF00"/>
              </a:solidFill>
            </a:endParaRPr>
          </a:p>
          <a:p>
            <a:r>
              <a:rPr lang="en-US" altLang="zh-CN" sz="1400">
                <a:solidFill>
                  <a:srgbClr val="FFFF00"/>
                </a:solidFill>
              </a:rPr>
              <a:t>v3,w3,a3,t3</a:t>
            </a:r>
            <a:endParaRPr lang="en-US" altLang="zh-CN" sz="1400">
              <a:solidFill>
                <a:srgbClr val="FFFF00"/>
              </a:solidFill>
            </a:endParaRPr>
          </a:p>
        </p:txBody>
      </p:sp>
      <p:sp>
        <p:nvSpPr>
          <p:cNvPr id="49" name="文本框 48"/>
          <p:cNvSpPr txBox="1"/>
          <p:nvPr/>
        </p:nvSpPr>
        <p:spPr>
          <a:xfrm>
            <a:off x="2120265" y="5723890"/>
            <a:ext cx="2327910" cy="337185"/>
          </a:xfrm>
          <a:prstGeom prst="rect">
            <a:avLst/>
          </a:prstGeom>
          <a:noFill/>
        </p:spPr>
        <p:txBody>
          <a:bodyPr wrap="square" rtlCol="0">
            <a:spAutoFit/>
          </a:bodyPr>
          <a:p>
            <a:r>
              <a:rPr lang="zh-CN" altLang="en-US" sz="1600">
                <a:solidFill>
                  <a:schemeClr val="accent1"/>
                </a:solidFill>
              </a:rPr>
              <a:t>几何约束的路径</a:t>
            </a:r>
            <a:endParaRPr lang="zh-CN" altLang="en-US" sz="1600">
              <a:solidFill>
                <a:schemeClr val="accent1"/>
              </a:solidFill>
            </a:endParaRPr>
          </a:p>
        </p:txBody>
      </p:sp>
      <p:sp>
        <p:nvSpPr>
          <p:cNvPr id="50" name="文本框 49"/>
          <p:cNvSpPr txBox="1"/>
          <p:nvPr/>
        </p:nvSpPr>
        <p:spPr>
          <a:xfrm>
            <a:off x="7811135" y="5767070"/>
            <a:ext cx="2327910" cy="337185"/>
          </a:xfrm>
          <a:prstGeom prst="rect">
            <a:avLst/>
          </a:prstGeom>
          <a:noFill/>
        </p:spPr>
        <p:txBody>
          <a:bodyPr wrap="square" rtlCol="0">
            <a:spAutoFit/>
          </a:bodyPr>
          <a:p>
            <a:r>
              <a:rPr lang="zh-CN" altLang="en-US" sz="1600">
                <a:solidFill>
                  <a:schemeClr val="accent1"/>
                </a:solidFill>
              </a:rPr>
              <a:t>微分约束的路径</a:t>
            </a:r>
            <a:endParaRPr lang="zh-CN" altLang="en-US" sz="1600">
              <a:solidFill>
                <a:schemeClr val="accent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linds(horizontal)">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linds(horizontal)">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linds(horizontal)">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blinds(horizontal)">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500"/>
                                        <p:tgtEl>
                                          <p:spTgt spid="3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linds(horizontal)">
                                      <p:cBhvr>
                                        <p:cTn id="71" dur="500"/>
                                        <p:tgtEl>
                                          <p:spTgt spid="34"/>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linds(horizontal)">
                                      <p:cBhvr>
                                        <p:cTn id="74" dur="500"/>
                                        <p:tgtEl>
                                          <p:spTgt spid="3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linds(horizontal)">
                                      <p:cBhvr>
                                        <p:cTn id="77" dur="500"/>
                                        <p:tgtEl>
                                          <p:spTgt spid="3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linds(horizontal)">
                                      <p:cBhvr>
                                        <p:cTn id="80" dur="500"/>
                                        <p:tgtEl>
                                          <p:spTgt spid="3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blinds(horizontal)">
                                      <p:cBhvr>
                                        <p:cTn id="83" dur="500"/>
                                        <p:tgtEl>
                                          <p:spTgt spid="39"/>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blinds(horizontal)">
                                      <p:cBhvr>
                                        <p:cTn id="86" dur="500"/>
                                        <p:tgtEl>
                                          <p:spTgt spid="40"/>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blinds(horizontal)">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blinds(horizontal)">
                                      <p:cBhvr>
                                        <p:cTn id="94" dur="500"/>
                                        <p:tgtEl>
                                          <p:spTgt spid="46"/>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blinds(horizontal)">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blinds(horizontal)">
                                      <p:cBhvr>
                                        <p:cTn id="10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animBg="1"/>
      <p:bldP spid="16" grpId="0" animBg="1"/>
      <p:bldP spid="18" grpId="0" animBg="1"/>
      <p:bldP spid="22" grpId="0" animBg="1"/>
      <p:bldP spid="19" grpId="0" animBg="1"/>
      <p:bldP spid="20" grpId="0" animBg="1"/>
      <p:bldP spid="21" grpId="0" animBg="1"/>
      <p:bldP spid="23" grpId="0" animBg="1"/>
      <p:bldP spid="42" grpId="0"/>
      <p:bldP spid="44" grpId="0"/>
      <p:bldP spid="45" grpId="0"/>
      <p:bldP spid="50" grpId="0"/>
      <p:bldP spid="35" grpId="0" animBg="1"/>
      <p:bldP spid="34" grpId="0" animBg="1"/>
      <p:bldP spid="36" grpId="0" animBg="1"/>
      <p:bldP spid="38" grpId="0" animBg="1"/>
      <p:bldP spid="37" grpId="0" animBg="1"/>
      <p:bldP spid="39" grpId="0" animBg="1"/>
      <p:bldP spid="40" grpId="0" animBg="1"/>
      <p:bldP spid="41" grpId="0" animBg="1"/>
      <p:bldP spid="46" grpId="0"/>
      <p:bldP spid="47"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a:t>
            </a:r>
            <a:r>
              <a:rPr sz="2000">
                <a:solidFill>
                  <a:srgbClr val="9CC2F0"/>
                </a:solidFill>
                <a:sym typeface="+mn-ea"/>
              </a:rPr>
              <a:t>.3 路径规划</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常见的路径规划算法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带约束的路径规划算法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sym typeface="+mn-ea"/>
              </a:rPr>
              <a:t>覆盖的路径规划算法</a:t>
            </a:r>
            <a:endParaRPr lang="zh-CN" altLang="en-US" sz="1400" b="0">
              <a:solidFill>
                <a:srgbClr val="FFFF00"/>
              </a:solidFill>
              <a:latin typeface="+mn-ea"/>
              <a:sym typeface="+mn-ea"/>
            </a:endParaRPr>
          </a:p>
        </p:txBody>
      </p:sp>
      <p:sp>
        <p:nvSpPr>
          <p:cNvPr id="8" name="文本框 7"/>
          <p:cNvSpPr txBox="1"/>
          <p:nvPr/>
        </p:nvSpPr>
        <p:spPr>
          <a:xfrm>
            <a:off x="4136390" y="1763395"/>
            <a:ext cx="6840855" cy="829945"/>
          </a:xfrm>
          <a:prstGeom prst="rect">
            <a:avLst/>
          </a:prstGeom>
          <a:noFill/>
          <a:ln w="9525">
            <a:noFill/>
          </a:ln>
        </p:spPr>
        <p:txBody>
          <a:bodyPr wrap="square">
            <a:spAutoFit/>
          </a:bodyPr>
          <a:p>
            <a:pPr indent="0">
              <a:lnSpc>
                <a:spcPct val="200000"/>
              </a:lnSpc>
              <a:buFont typeface="Wingdings" panose="05000000000000000000" charset="0"/>
              <a:buNone/>
            </a:pPr>
            <a:r>
              <a:rPr lang="zh-CN" sz="1200" b="0">
                <a:solidFill>
                  <a:srgbClr val="FFFF00"/>
                </a:solidFill>
                <a:latin typeface="+mn-ea"/>
              </a:rPr>
              <a:t>几何约束让路径不与障碍物发生碰撞，微分约束让路径能适于机器人实际执行。</a:t>
            </a:r>
            <a:endParaRPr lang="zh-CN" sz="1200" b="0">
              <a:solidFill>
                <a:srgbClr val="FFFF00"/>
              </a:solidFill>
              <a:latin typeface="+mn-ea"/>
            </a:endParaRPr>
          </a:p>
          <a:p>
            <a:pPr indent="0">
              <a:lnSpc>
                <a:spcPct val="200000"/>
              </a:lnSpc>
              <a:buFont typeface="Wingdings" panose="05000000000000000000" charset="0"/>
              <a:buNone/>
            </a:pPr>
            <a:r>
              <a:rPr lang="zh-CN" sz="1200" b="0">
                <a:solidFill>
                  <a:srgbClr val="FFFF00"/>
                </a:solidFill>
                <a:latin typeface="+mn-ea"/>
              </a:rPr>
              <a:t>结合具体应用场景，路径规划还有很多地方值得讨论，比如路径覆盖、路径调度、路径探索等。</a:t>
            </a:r>
            <a:endParaRPr lang="zh-CN" sz="1200" b="0">
              <a:solidFill>
                <a:srgbClr val="FFFF00"/>
              </a:solidFill>
              <a:latin typeface="+mn-ea"/>
            </a:endParaRPr>
          </a:p>
        </p:txBody>
      </p:sp>
      <p:pic>
        <p:nvPicPr>
          <p:cNvPr id="9" name="图片 8" descr="图片13"/>
          <p:cNvPicPr>
            <a:picLocks noChangeAspect="1"/>
          </p:cNvPicPr>
          <p:nvPr>
            <p:custDataLst>
              <p:tags r:id="rId6"/>
            </p:custDataLst>
          </p:nvPr>
        </p:nvPicPr>
        <p:blipFill>
          <a:blip r:embed="rId7"/>
          <a:stretch>
            <a:fillRect/>
          </a:stretch>
        </p:blipFill>
        <p:spPr>
          <a:xfrm>
            <a:off x="1559560" y="3157855"/>
            <a:ext cx="7210425" cy="2990850"/>
          </a:xfrm>
          <a:prstGeom prst="rect">
            <a:avLst/>
          </a:prstGeom>
        </p:spPr>
      </p:pic>
      <p:sp>
        <p:nvSpPr>
          <p:cNvPr id="27" name="文本框 26"/>
          <p:cNvSpPr txBox="1"/>
          <p:nvPr/>
        </p:nvSpPr>
        <p:spPr>
          <a:xfrm>
            <a:off x="4580255" y="6160135"/>
            <a:ext cx="697865" cy="398780"/>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路径覆盖</a:t>
            </a:r>
            <a:endParaRPr sz="1000" b="0">
              <a:solidFill>
                <a:srgbClr val="FFFF00"/>
              </a:solidFill>
              <a:latin typeface="+mn-ea"/>
            </a:endParaRPr>
          </a:p>
        </p:txBody>
      </p:sp>
      <p:sp>
        <p:nvSpPr>
          <p:cNvPr id="28" name="文本框 27"/>
          <p:cNvSpPr txBox="1"/>
          <p:nvPr/>
        </p:nvSpPr>
        <p:spPr>
          <a:xfrm>
            <a:off x="9265920" y="3429000"/>
            <a:ext cx="2440305" cy="1568450"/>
          </a:xfrm>
          <a:prstGeom prst="rect">
            <a:avLst/>
          </a:prstGeom>
          <a:noFill/>
          <a:ln w="9525">
            <a:noFill/>
          </a:ln>
        </p:spPr>
        <p:txBody>
          <a:bodyPr wrap="square">
            <a:spAutoFit/>
          </a:bodyPr>
          <a:p>
            <a:pPr indent="0">
              <a:lnSpc>
                <a:spcPct val="200000"/>
              </a:lnSpc>
              <a:buFont typeface="Wingdings" panose="05000000000000000000" charset="0"/>
              <a:buNone/>
            </a:pPr>
            <a:r>
              <a:rPr lang="zh-CN" sz="1200" b="1">
                <a:solidFill>
                  <a:srgbClr val="FFFF00"/>
                </a:solidFill>
                <a:latin typeface="+mn-ea"/>
              </a:rPr>
              <a:t>路径覆盖的一些算法实现思路：</a:t>
            </a:r>
            <a:endParaRPr lang="zh-CN" sz="1200" b="1">
              <a:solidFill>
                <a:srgbClr val="FFFF00"/>
              </a:solidFill>
              <a:latin typeface="+mn-ea"/>
            </a:endParaRPr>
          </a:p>
          <a:p>
            <a:pPr marL="171450" indent="-171450">
              <a:lnSpc>
                <a:spcPct val="200000"/>
              </a:lnSpc>
              <a:buFont typeface="Wingdings" panose="05000000000000000000" charset="0"/>
              <a:buChar char="Ø"/>
            </a:pPr>
            <a:r>
              <a:rPr lang="zh-CN" sz="1200" b="1">
                <a:solidFill>
                  <a:srgbClr val="FFFF00"/>
                </a:solidFill>
                <a:latin typeface="+mn-ea"/>
              </a:rPr>
              <a:t>凸多边形分割</a:t>
            </a:r>
            <a:endParaRPr lang="zh-CN" sz="1200" b="1">
              <a:solidFill>
                <a:srgbClr val="FFFF00"/>
              </a:solidFill>
              <a:latin typeface="+mn-ea"/>
            </a:endParaRPr>
          </a:p>
          <a:p>
            <a:pPr marL="171450" indent="-171450">
              <a:lnSpc>
                <a:spcPct val="200000"/>
              </a:lnSpc>
              <a:buFont typeface="Wingdings" panose="05000000000000000000" charset="0"/>
              <a:buChar char="Ø"/>
            </a:pPr>
            <a:r>
              <a:rPr lang="zh-CN" sz="1200" b="1">
                <a:solidFill>
                  <a:srgbClr val="FFFF00"/>
                </a:solidFill>
                <a:latin typeface="+mn-ea"/>
              </a:rPr>
              <a:t>搜索区域连接路线（</a:t>
            </a:r>
            <a:r>
              <a:rPr lang="en-US" altLang="zh-CN" sz="1200" b="1">
                <a:solidFill>
                  <a:srgbClr val="FFFF00"/>
                </a:solidFill>
                <a:latin typeface="+mn-ea"/>
              </a:rPr>
              <a:t>TSP</a:t>
            </a:r>
            <a:r>
              <a:rPr lang="zh-CN" altLang="en-US" sz="1200" b="1">
                <a:solidFill>
                  <a:srgbClr val="FFFF00"/>
                </a:solidFill>
                <a:latin typeface="+mn-ea"/>
              </a:rPr>
              <a:t>问题</a:t>
            </a:r>
            <a:r>
              <a:rPr lang="zh-CN" sz="1200" b="1">
                <a:solidFill>
                  <a:srgbClr val="FFFF00"/>
                </a:solidFill>
                <a:latin typeface="+mn-ea"/>
              </a:rPr>
              <a:t>）</a:t>
            </a:r>
            <a:endParaRPr lang="zh-CN" sz="1200" b="1">
              <a:solidFill>
                <a:srgbClr val="FFFF00"/>
              </a:solidFill>
              <a:latin typeface="+mn-ea"/>
            </a:endParaRPr>
          </a:p>
          <a:p>
            <a:pPr marL="171450" indent="-171450">
              <a:lnSpc>
                <a:spcPct val="200000"/>
              </a:lnSpc>
              <a:buFont typeface="Wingdings" panose="05000000000000000000" charset="0"/>
              <a:buChar char="Ø"/>
            </a:pPr>
            <a:r>
              <a:rPr lang="en-US" altLang="zh-CN" sz="1200" b="1">
                <a:solidFill>
                  <a:srgbClr val="FFFF00"/>
                </a:solidFill>
                <a:latin typeface="+mn-ea"/>
              </a:rPr>
              <a:t>Z</a:t>
            </a:r>
            <a:r>
              <a:rPr lang="zh-CN" altLang="en-US" sz="1200" b="1">
                <a:solidFill>
                  <a:srgbClr val="FFFF00"/>
                </a:solidFill>
                <a:latin typeface="+mn-ea"/>
              </a:rPr>
              <a:t>字形路径覆盖</a:t>
            </a:r>
            <a:endParaRPr lang="zh-CN" altLang="en-US" sz="1200" b="1">
              <a:solidFill>
                <a:srgbClr val="FFFF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551555" cy="3169285"/>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自主导航</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环境感知</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路径规划</a:t>
            </a:r>
            <a:endParaRPr sz="2000" b="1" spc="300">
              <a:solidFill>
                <a:srgbClr val="9CC2F0"/>
              </a:solidFill>
              <a:uFillTx/>
              <a:latin typeface="Arial" panose="020B0604020202020204" pitchFamily="34" charset="0"/>
              <a:ea typeface="微软雅黑" panose="020B0503020204020204" pitchFamily="34" charset="-122"/>
              <a:cs typeface="+mj-cs"/>
              <a:sym typeface="+mn-ea"/>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11.4 运动控制</a:t>
            </a:r>
            <a:endParaRPr 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11.5 强化学习与自主导航</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11.4 运动控制</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10" name="文本框 9"/>
          <p:cNvSpPr txBox="1"/>
          <p:nvPr/>
        </p:nvSpPr>
        <p:spPr>
          <a:xfrm>
            <a:off x="407670" y="1285240"/>
            <a:ext cx="4298315" cy="1476375"/>
          </a:xfrm>
          <a:prstGeom prst="rect">
            <a:avLst/>
          </a:prstGeom>
          <a:noFill/>
        </p:spPr>
        <p:txBody>
          <a:bodyPr wrap="square" rtlCol="0">
            <a:spAutoFit/>
          </a:bodyPr>
          <a:p>
            <a:pPr indent="0" algn="l">
              <a:lnSpc>
                <a:spcPct val="150000"/>
              </a:lnSpc>
              <a:buFont typeface="Wingdings" panose="05000000000000000000" charset="0"/>
              <a:buNone/>
            </a:pPr>
            <a:r>
              <a:rPr lang="zh-CN" altLang="en-US" sz="1200">
                <a:solidFill>
                  <a:srgbClr val="FFFF00"/>
                </a:solidFill>
              </a:rPr>
              <a:t>从全局路径到作用在执行器的动作量就是一个</a:t>
            </a:r>
            <a:r>
              <a:rPr lang="zh-CN" altLang="en-US" sz="1200" b="1">
                <a:solidFill>
                  <a:srgbClr val="FFFF00"/>
                </a:solidFill>
                <a:highlight>
                  <a:srgbClr val="008080"/>
                </a:highlight>
              </a:rPr>
              <a:t>逐步细化</a:t>
            </a:r>
            <a:r>
              <a:rPr lang="zh-CN" altLang="en-US" sz="1200">
                <a:solidFill>
                  <a:srgbClr val="FFFF00"/>
                </a:solidFill>
              </a:rPr>
              <a:t>的过程：</a:t>
            </a:r>
            <a:endParaRPr lang="zh-CN" altLang="en-US" sz="1200">
              <a:solidFill>
                <a:srgbClr val="FFFF00"/>
              </a:solidFill>
            </a:endParaRPr>
          </a:p>
          <a:p>
            <a:pPr marL="171450" indent="-171450" algn="l">
              <a:lnSpc>
                <a:spcPct val="150000"/>
              </a:lnSpc>
              <a:buFont typeface="Wingdings" panose="05000000000000000000" charset="0"/>
              <a:buChar char="Ø"/>
            </a:pPr>
            <a:r>
              <a:rPr lang="zh-CN" altLang="en-US" sz="1200">
                <a:solidFill>
                  <a:schemeClr val="bg1"/>
                </a:solidFill>
              </a:rPr>
              <a:t>全局路径规划</a:t>
            </a:r>
            <a:endParaRPr lang="zh-CN" altLang="en-US" sz="1200">
              <a:solidFill>
                <a:schemeClr val="bg1"/>
              </a:solidFill>
            </a:endParaRPr>
          </a:p>
          <a:p>
            <a:pPr marL="171450" indent="-171450" algn="l">
              <a:lnSpc>
                <a:spcPct val="150000"/>
              </a:lnSpc>
              <a:buFont typeface="Wingdings" panose="05000000000000000000" charset="0"/>
              <a:buChar char="Ø"/>
            </a:pPr>
            <a:r>
              <a:rPr lang="zh-CN" altLang="en-US" sz="1200">
                <a:solidFill>
                  <a:schemeClr val="bg1"/>
                </a:solidFill>
              </a:rPr>
              <a:t>局部路径规划</a:t>
            </a:r>
            <a:endParaRPr lang="zh-CN" altLang="en-US" sz="1200">
              <a:solidFill>
                <a:schemeClr val="bg1"/>
              </a:solidFill>
            </a:endParaRPr>
          </a:p>
          <a:p>
            <a:pPr marL="171450" indent="-171450" algn="l">
              <a:lnSpc>
                <a:spcPct val="150000"/>
              </a:lnSpc>
              <a:buFont typeface="Wingdings" panose="05000000000000000000" charset="0"/>
              <a:buChar char="Ø"/>
            </a:pPr>
            <a:r>
              <a:rPr lang="zh-CN" altLang="en-US" sz="1200">
                <a:solidFill>
                  <a:schemeClr val="bg1"/>
                </a:solidFill>
              </a:rPr>
              <a:t>轨迹规划</a:t>
            </a:r>
            <a:endParaRPr lang="zh-CN" altLang="en-US" sz="1200">
              <a:solidFill>
                <a:schemeClr val="bg1"/>
              </a:solidFill>
            </a:endParaRPr>
          </a:p>
          <a:p>
            <a:pPr marL="171450" indent="-171450" algn="l">
              <a:lnSpc>
                <a:spcPct val="150000"/>
              </a:lnSpc>
              <a:buFont typeface="Wingdings" panose="05000000000000000000" charset="0"/>
              <a:buChar char="Ø"/>
            </a:pPr>
            <a:r>
              <a:rPr lang="zh-CN" altLang="en-US" sz="1200">
                <a:solidFill>
                  <a:schemeClr val="bg1"/>
                </a:solidFill>
              </a:rPr>
              <a:t>轨迹跟踪</a:t>
            </a:r>
            <a:endParaRPr lang="zh-CN" altLang="en-US" sz="1200">
              <a:solidFill>
                <a:schemeClr val="bg1"/>
              </a:solidFill>
            </a:endParaRPr>
          </a:p>
        </p:txBody>
      </p:sp>
      <p:pic>
        <p:nvPicPr>
          <p:cNvPr id="17" name="图片 16" descr="图片1"/>
          <p:cNvPicPr>
            <a:picLocks noChangeAspect="1"/>
          </p:cNvPicPr>
          <p:nvPr>
            <p:custDataLst>
              <p:tags r:id="rId6"/>
            </p:custDataLst>
          </p:nvPr>
        </p:nvPicPr>
        <p:blipFill>
          <a:blip r:embed="rId7"/>
          <a:stretch>
            <a:fillRect/>
          </a:stretch>
        </p:blipFill>
        <p:spPr>
          <a:xfrm>
            <a:off x="407670" y="2952750"/>
            <a:ext cx="4397375" cy="3336925"/>
          </a:xfrm>
          <a:prstGeom prst="rect">
            <a:avLst/>
          </a:prstGeom>
        </p:spPr>
      </p:pic>
      <p:pic>
        <p:nvPicPr>
          <p:cNvPr id="18" name="图片 17" descr="图片2"/>
          <p:cNvPicPr>
            <a:picLocks noChangeAspect="1"/>
          </p:cNvPicPr>
          <p:nvPr>
            <p:custDataLst>
              <p:tags r:id="rId8"/>
            </p:custDataLst>
          </p:nvPr>
        </p:nvPicPr>
        <p:blipFill>
          <a:blip r:embed="rId9"/>
          <a:stretch>
            <a:fillRect/>
          </a:stretch>
        </p:blipFill>
        <p:spPr>
          <a:xfrm>
            <a:off x="5442585" y="1094105"/>
            <a:ext cx="6532245" cy="1911985"/>
          </a:xfrm>
          <a:prstGeom prst="rect">
            <a:avLst/>
          </a:prstGeom>
        </p:spPr>
      </p:pic>
      <p:sp>
        <p:nvSpPr>
          <p:cNvPr id="21" name="文本框 20"/>
          <p:cNvSpPr txBox="1"/>
          <p:nvPr/>
        </p:nvSpPr>
        <p:spPr>
          <a:xfrm>
            <a:off x="5600065" y="633730"/>
            <a:ext cx="1238250" cy="460375"/>
          </a:xfrm>
          <a:prstGeom prst="rect">
            <a:avLst/>
          </a:prstGeom>
          <a:noFill/>
          <a:ln w="9525">
            <a:noFill/>
          </a:ln>
        </p:spPr>
        <p:txBody>
          <a:bodyPr wrap="square">
            <a:spAutoFit/>
          </a:bodyPr>
          <a:p>
            <a:pPr indent="0">
              <a:lnSpc>
                <a:spcPct val="200000"/>
              </a:lnSpc>
              <a:buFont typeface="Wingdings" panose="05000000000000000000" charset="0"/>
              <a:buNone/>
            </a:pPr>
            <a:r>
              <a:rPr lang="zh-CN" sz="1200" b="0">
                <a:solidFill>
                  <a:srgbClr val="FFFF00"/>
                </a:solidFill>
                <a:latin typeface="+mn-ea"/>
              </a:rPr>
              <a:t>局部路径规划</a:t>
            </a:r>
            <a:endParaRPr lang="zh-CN" sz="1200" b="0">
              <a:solidFill>
                <a:srgbClr val="FFFF00"/>
              </a:solidFill>
              <a:latin typeface="+mn-ea"/>
            </a:endParaRPr>
          </a:p>
        </p:txBody>
      </p:sp>
      <p:pic>
        <p:nvPicPr>
          <p:cNvPr id="22" name="图片 21" descr="图片3"/>
          <p:cNvPicPr>
            <a:picLocks noChangeAspect="1"/>
          </p:cNvPicPr>
          <p:nvPr>
            <p:custDataLst>
              <p:tags r:id="rId10"/>
            </p:custDataLst>
          </p:nvPr>
        </p:nvPicPr>
        <p:blipFill>
          <a:blip r:embed="rId11"/>
          <a:stretch>
            <a:fillRect/>
          </a:stretch>
        </p:blipFill>
        <p:spPr>
          <a:xfrm>
            <a:off x="6286500" y="3462655"/>
            <a:ext cx="2840355" cy="1388110"/>
          </a:xfrm>
          <a:prstGeom prst="rect">
            <a:avLst/>
          </a:prstGeom>
        </p:spPr>
      </p:pic>
      <p:pic>
        <p:nvPicPr>
          <p:cNvPr id="23" name="图片 22" descr="图片4"/>
          <p:cNvPicPr>
            <a:picLocks noChangeAspect="1"/>
          </p:cNvPicPr>
          <p:nvPr>
            <p:custDataLst>
              <p:tags r:id="rId12"/>
            </p:custDataLst>
          </p:nvPr>
        </p:nvPicPr>
        <p:blipFill>
          <a:blip r:embed="rId13"/>
          <a:stretch>
            <a:fillRect/>
          </a:stretch>
        </p:blipFill>
        <p:spPr>
          <a:xfrm>
            <a:off x="6286500" y="5326380"/>
            <a:ext cx="2658745" cy="1358265"/>
          </a:xfrm>
          <a:prstGeom prst="rect">
            <a:avLst/>
          </a:prstGeom>
        </p:spPr>
      </p:pic>
      <p:sp>
        <p:nvSpPr>
          <p:cNvPr id="24" name="文本框 23"/>
          <p:cNvSpPr txBox="1"/>
          <p:nvPr/>
        </p:nvSpPr>
        <p:spPr>
          <a:xfrm>
            <a:off x="6277610" y="3035300"/>
            <a:ext cx="1018540" cy="460375"/>
          </a:xfrm>
          <a:prstGeom prst="rect">
            <a:avLst/>
          </a:prstGeom>
          <a:noFill/>
          <a:ln w="9525">
            <a:noFill/>
          </a:ln>
        </p:spPr>
        <p:txBody>
          <a:bodyPr wrap="square">
            <a:spAutoFit/>
          </a:bodyPr>
          <a:p>
            <a:pPr indent="0">
              <a:lnSpc>
                <a:spcPct val="200000"/>
              </a:lnSpc>
              <a:buFont typeface="Wingdings" panose="05000000000000000000" charset="0"/>
              <a:buNone/>
            </a:pPr>
            <a:r>
              <a:rPr lang="zh-CN" sz="1200" b="0">
                <a:solidFill>
                  <a:srgbClr val="FFFF00"/>
                </a:solidFill>
                <a:latin typeface="+mn-ea"/>
              </a:rPr>
              <a:t>轨迹规划</a:t>
            </a:r>
            <a:endParaRPr lang="zh-CN" sz="1200" b="0">
              <a:solidFill>
                <a:srgbClr val="FFFF00"/>
              </a:solidFill>
              <a:latin typeface="+mn-ea"/>
            </a:endParaRPr>
          </a:p>
        </p:txBody>
      </p:sp>
      <p:sp>
        <p:nvSpPr>
          <p:cNvPr id="25" name="文本框 24"/>
          <p:cNvSpPr txBox="1"/>
          <p:nvPr/>
        </p:nvSpPr>
        <p:spPr>
          <a:xfrm>
            <a:off x="6296660" y="4886960"/>
            <a:ext cx="1018540" cy="460375"/>
          </a:xfrm>
          <a:prstGeom prst="rect">
            <a:avLst/>
          </a:prstGeom>
          <a:noFill/>
          <a:ln w="9525">
            <a:noFill/>
          </a:ln>
        </p:spPr>
        <p:txBody>
          <a:bodyPr wrap="square">
            <a:spAutoFit/>
          </a:bodyPr>
          <a:p>
            <a:pPr indent="0">
              <a:lnSpc>
                <a:spcPct val="200000"/>
              </a:lnSpc>
              <a:buFont typeface="Wingdings" panose="05000000000000000000" charset="0"/>
              <a:buNone/>
            </a:pPr>
            <a:r>
              <a:rPr lang="zh-CN" sz="1200" b="0">
                <a:solidFill>
                  <a:srgbClr val="FFFF00"/>
                </a:solidFill>
                <a:latin typeface="+mn-ea"/>
              </a:rPr>
              <a:t>轨迹跟踪</a:t>
            </a:r>
            <a:endParaRPr lang="zh-CN" sz="1200" b="0">
              <a:solidFill>
                <a:srgbClr val="FFFF00"/>
              </a:solidFill>
              <a:latin typeface="+mn-ea"/>
            </a:endParaRPr>
          </a:p>
        </p:txBody>
      </p:sp>
      <p:sp>
        <p:nvSpPr>
          <p:cNvPr id="26" name="下箭头 25"/>
          <p:cNvSpPr/>
          <p:nvPr/>
        </p:nvSpPr>
        <p:spPr>
          <a:xfrm>
            <a:off x="7770495" y="3050540"/>
            <a:ext cx="240665" cy="445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下箭头 26"/>
          <p:cNvSpPr/>
          <p:nvPr/>
        </p:nvSpPr>
        <p:spPr>
          <a:xfrm>
            <a:off x="7770495" y="4902200"/>
            <a:ext cx="240665" cy="445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linds(horizont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par>
                                <p:cTn id="44" presetID="3" presetClass="entr" presetSubtype="1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6" grpId="0" animBg="1"/>
      <p:bldP spid="24" grpId="0"/>
      <p:bldP spid="27" grpId="0"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11.4 运动控制</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基于</a:t>
            </a:r>
            <a:r>
              <a:rPr lang="en-US" altLang="zh-CN" sz="1400">
                <a:solidFill>
                  <a:srgbClr val="FFFF00"/>
                </a:solidFill>
                <a:latin typeface="+mn-ea"/>
                <a:sym typeface="+mn-ea"/>
              </a:rPr>
              <a:t>PID</a:t>
            </a:r>
            <a:r>
              <a:rPr lang="zh-CN" altLang="en-US" sz="1400">
                <a:solidFill>
                  <a:srgbClr val="FFFF00"/>
                </a:solidFill>
                <a:latin typeface="+mn-ea"/>
                <a:sym typeface="+mn-ea"/>
              </a:rPr>
              <a:t>的运动控制</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a:t>
            </a:r>
            <a:r>
              <a:rPr lang="en-US" altLang="zh-CN" sz="1400" b="0">
                <a:solidFill>
                  <a:schemeClr val="bg1"/>
                </a:solidFill>
                <a:latin typeface="+mn-ea"/>
              </a:rPr>
              <a:t>MPC</a:t>
            </a:r>
            <a:r>
              <a:rPr lang="zh-CN" altLang="en-US" sz="1400" b="0">
                <a:solidFill>
                  <a:schemeClr val="bg1"/>
                </a:solidFill>
                <a:latin typeface="+mn-ea"/>
              </a:rPr>
              <a:t>的运动控制</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基于强化学习的运动控制</a:t>
            </a:r>
            <a:endParaRPr lang="zh-CN" altLang="en-US" sz="1400" b="0">
              <a:solidFill>
                <a:schemeClr val="bg1"/>
              </a:solidFill>
              <a:latin typeface="+mn-ea"/>
              <a:sym typeface="+mn-ea"/>
            </a:endParaRPr>
          </a:p>
        </p:txBody>
      </p:sp>
      <p:pic>
        <p:nvPicPr>
          <p:cNvPr id="4" name="图片 3" descr="图片1"/>
          <p:cNvPicPr>
            <a:picLocks noChangeAspect="1"/>
          </p:cNvPicPr>
          <p:nvPr>
            <p:custDataLst>
              <p:tags r:id="rId6"/>
            </p:custDataLst>
          </p:nvPr>
        </p:nvPicPr>
        <p:blipFill>
          <a:blip r:embed="rId7"/>
          <a:stretch>
            <a:fillRect/>
          </a:stretch>
        </p:blipFill>
        <p:spPr>
          <a:xfrm>
            <a:off x="3088640" y="1096645"/>
            <a:ext cx="5306695" cy="2880360"/>
          </a:xfrm>
          <a:prstGeom prst="rect">
            <a:avLst/>
          </a:prstGeom>
        </p:spPr>
      </p:pic>
      <p:graphicFrame>
        <p:nvGraphicFramePr>
          <p:cNvPr id="3" name="对象 -2147478648"/>
          <p:cNvGraphicFramePr>
            <a:graphicFrameLocks noChangeAspect="1"/>
          </p:cNvGraphicFramePr>
          <p:nvPr>
            <p:custDataLst>
              <p:tags r:id="rId8"/>
            </p:custDataLst>
          </p:nvPr>
        </p:nvGraphicFramePr>
        <p:xfrm>
          <a:off x="232410" y="4720590"/>
          <a:ext cx="3218180" cy="637540"/>
        </p:xfrm>
        <a:graphic>
          <a:graphicData uri="http://schemas.openxmlformats.org/presentationml/2006/ole">
            <mc:AlternateContent xmlns:mc="http://schemas.openxmlformats.org/markup-compatibility/2006">
              <mc:Choice xmlns:v="urn:schemas-microsoft-com:vml" Requires="v">
                <p:oleObj spid="_x0000_s3076" name="" r:id="rId9" imgW="3213100" imgH="634365" progId="Equation.KSEE3">
                  <p:embed/>
                </p:oleObj>
              </mc:Choice>
              <mc:Fallback>
                <p:oleObj name="" r:id="rId9" imgW="3213100" imgH="634365" progId="Equation.KSEE3">
                  <p:embed/>
                  <p:pic>
                    <p:nvPicPr>
                      <p:cNvPr id="0" name="图片 3075"/>
                      <p:cNvPicPr/>
                      <p:nvPr/>
                    </p:nvPicPr>
                    <p:blipFill>
                      <a:blip r:embed="rId10"/>
                      <a:stretch>
                        <a:fillRect/>
                      </a:stretch>
                    </p:blipFill>
                    <p:spPr>
                      <a:xfrm>
                        <a:off x="232410" y="4720590"/>
                        <a:ext cx="3218180" cy="637540"/>
                      </a:xfrm>
                      <a:prstGeom prst="rect">
                        <a:avLst/>
                      </a:prstGeom>
                      <a:solidFill>
                        <a:schemeClr val="bg1"/>
                      </a:solidFill>
                      <a:ln w="38100">
                        <a:noFill/>
                        <a:miter/>
                      </a:ln>
                    </p:spPr>
                  </p:pic>
                </p:oleObj>
              </mc:Fallback>
            </mc:AlternateContent>
          </a:graphicData>
        </a:graphic>
      </p:graphicFrame>
      <p:graphicFrame>
        <p:nvGraphicFramePr>
          <p:cNvPr id="8" name="对象 -2147478647"/>
          <p:cNvGraphicFramePr>
            <a:graphicFrameLocks noChangeAspect="1"/>
          </p:cNvGraphicFramePr>
          <p:nvPr/>
        </p:nvGraphicFramePr>
        <p:xfrm>
          <a:off x="232410" y="5459095"/>
          <a:ext cx="3102610" cy="584200"/>
        </p:xfrm>
        <a:graphic>
          <a:graphicData uri="http://schemas.openxmlformats.org/presentationml/2006/ole">
            <mc:AlternateContent xmlns:mc="http://schemas.openxmlformats.org/markup-compatibility/2006">
              <mc:Choice xmlns:v="urn:schemas-microsoft-com:vml" Requires="v">
                <p:oleObj spid="_x0000_s9" name="" r:id="rId11" imgW="3098800" imgH="584200" progId="Equation.KSEE3">
                  <p:embed/>
                </p:oleObj>
              </mc:Choice>
              <mc:Fallback>
                <p:oleObj name="" r:id="rId11" imgW="3098800" imgH="584200" progId="Equation.KSEE3">
                  <p:embed/>
                  <p:pic>
                    <p:nvPicPr>
                      <p:cNvPr id="0" name="图片 7"/>
                      <p:cNvPicPr/>
                      <p:nvPr/>
                    </p:nvPicPr>
                    <p:blipFill>
                      <a:blip r:embed="rId12"/>
                      <a:stretch>
                        <a:fillRect/>
                      </a:stretch>
                    </p:blipFill>
                    <p:spPr>
                      <a:xfrm>
                        <a:off x="232410" y="5459095"/>
                        <a:ext cx="3102610" cy="584200"/>
                      </a:xfrm>
                      <a:prstGeom prst="rect">
                        <a:avLst/>
                      </a:prstGeom>
                      <a:solidFill>
                        <a:schemeClr val="bg1"/>
                      </a:solidFill>
                      <a:ln w="38100">
                        <a:noFill/>
                        <a:miter/>
                      </a:ln>
                    </p:spPr>
                  </p:pic>
                </p:oleObj>
              </mc:Fallback>
            </mc:AlternateContent>
          </a:graphicData>
        </a:graphic>
      </p:graphicFrame>
      <p:graphicFrame>
        <p:nvGraphicFramePr>
          <p:cNvPr id="5" name="对象 -2147478638"/>
          <p:cNvGraphicFramePr>
            <a:graphicFrameLocks noChangeAspect="1"/>
          </p:cNvGraphicFramePr>
          <p:nvPr>
            <p:custDataLst>
              <p:tags r:id="rId13"/>
            </p:custDataLst>
          </p:nvPr>
        </p:nvGraphicFramePr>
        <p:xfrm>
          <a:off x="4403725" y="4666933"/>
          <a:ext cx="3530600" cy="636905"/>
        </p:xfrm>
        <a:graphic>
          <a:graphicData uri="http://schemas.openxmlformats.org/presentationml/2006/ole">
            <mc:AlternateContent xmlns:mc="http://schemas.openxmlformats.org/markup-compatibility/2006">
              <mc:Choice xmlns:v="urn:schemas-microsoft-com:vml" Requires="v">
                <p:oleObj spid="_x0000_s12" name="" r:id="rId14" imgW="3530600" imgH="634365" progId="Equation.KSEE3">
                  <p:embed/>
                </p:oleObj>
              </mc:Choice>
              <mc:Fallback>
                <p:oleObj name="" r:id="rId14" imgW="3530600" imgH="634365" progId="Equation.KSEE3">
                  <p:embed/>
                  <p:pic>
                    <p:nvPicPr>
                      <p:cNvPr id="0" name="图片 8"/>
                      <p:cNvPicPr/>
                      <p:nvPr/>
                    </p:nvPicPr>
                    <p:blipFill>
                      <a:blip r:embed="rId15"/>
                      <a:stretch>
                        <a:fillRect/>
                      </a:stretch>
                    </p:blipFill>
                    <p:spPr>
                      <a:xfrm>
                        <a:off x="4403725" y="4666933"/>
                        <a:ext cx="3530600" cy="636905"/>
                      </a:xfrm>
                      <a:prstGeom prst="rect">
                        <a:avLst/>
                      </a:prstGeom>
                      <a:solidFill>
                        <a:schemeClr val="bg1"/>
                      </a:solidFill>
                      <a:ln w="38100">
                        <a:noFill/>
                        <a:miter/>
                      </a:ln>
                    </p:spPr>
                  </p:pic>
                </p:oleObj>
              </mc:Fallback>
            </mc:AlternateContent>
          </a:graphicData>
        </a:graphic>
      </p:graphicFrame>
      <p:graphicFrame>
        <p:nvGraphicFramePr>
          <p:cNvPr id="14" name="对象 -2147478637"/>
          <p:cNvGraphicFramePr>
            <a:graphicFrameLocks noChangeAspect="1"/>
          </p:cNvGraphicFramePr>
          <p:nvPr/>
        </p:nvGraphicFramePr>
        <p:xfrm>
          <a:off x="4443413" y="5459095"/>
          <a:ext cx="3451225" cy="584200"/>
        </p:xfrm>
        <a:graphic>
          <a:graphicData uri="http://schemas.openxmlformats.org/presentationml/2006/ole">
            <mc:AlternateContent xmlns:mc="http://schemas.openxmlformats.org/markup-compatibility/2006">
              <mc:Choice xmlns:v="urn:schemas-microsoft-com:vml" Requires="v">
                <p:oleObj spid="_x0000_s16" name="" r:id="rId16" imgW="3454400" imgH="584200" progId="Equation.KSEE3">
                  <p:embed/>
                </p:oleObj>
              </mc:Choice>
              <mc:Fallback>
                <p:oleObj name="" r:id="rId16" imgW="3454400" imgH="584200" progId="Equation.KSEE3">
                  <p:embed/>
                  <p:pic>
                    <p:nvPicPr>
                      <p:cNvPr id="0" name="图片 9"/>
                      <p:cNvPicPr/>
                      <p:nvPr/>
                    </p:nvPicPr>
                    <p:blipFill>
                      <a:blip r:embed="rId17"/>
                      <a:stretch>
                        <a:fillRect/>
                      </a:stretch>
                    </p:blipFill>
                    <p:spPr>
                      <a:xfrm>
                        <a:off x="4443413" y="5459095"/>
                        <a:ext cx="3451225" cy="584200"/>
                      </a:xfrm>
                      <a:prstGeom prst="rect">
                        <a:avLst/>
                      </a:prstGeom>
                      <a:solidFill>
                        <a:schemeClr val="bg1"/>
                      </a:solidFill>
                      <a:ln w="38100">
                        <a:noFill/>
                        <a:miter/>
                      </a:ln>
                    </p:spPr>
                  </p:pic>
                </p:oleObj>
              </mc:Fallback>
            </mc:AlternateContent>
          </a:graphicData>
        </a:graphic>
      </p:graphicFrame>
      <p:sp>
        <p:nvSpPr>
          <p:cNvPr id="19" name="右箭头 18"/>
          <p:cNvSpPr/>
          <p:nvPr/>
        </p:nvSpPr>
        <p:spPr>
          <a:xfrm>
            <a:off x="3508375" y="5358130"/>
            <a:ext cx="842645"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620135" y="5027295"/>
            <a:ext cx="580390"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修正</a:t>
            </a:r>
            <a:endParaRPr lang="zh-CN" altLang="en-US" sz="1000" b="0">
              <a:solidFill>
                <a:srgbClr val="FFFF00"/>
              </a:solidFill>
              <a:latin typeface="+mn-ea"/>
            </a:endParaRPr>
          </a:p>
        </p:txBody>
      </p:sp>
      <p:sp>
        <p:nvSpPr>
          <p:cNvPr id="28" name="右箭头 27"/>
          <p:cNvSpPr/>
          <p:nvPr/>
        </p:nvSpPr>
        <p:spPr>
          <a:xfrm>
            <a:off x="8084820" y="5358130"/>
            <a:ext cx="842645"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8196580" y="4665345"/>
            <a:ext cx="580390" cy="70675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非线性映射</a:t>
            </a:r>
            <a:endParaRPr lang="zh-CN" altLang="en-US" sz="1000" b="0">
              <a:solidFill>
                <a:srgbClr val="FFFF00"/>
              </a:solidFill>
              <a:latin typeface="+mn-ea"/>
            </a:endParaRPr>
          </a:p>
        </p:txBody>
      </p:sp>
      <p:graphicFrame>
        <p:nvGraphicFramePr>
          <p:cNvPr id="-2147482467" name="对象 -2147482468"/>
          <p:cNvGraphicFramePr>
            <a:graphicFrameLocks noChangeAspect="1"/>
          </p:cNvGraphicFramePr>
          <p:nvPr>
            <p:custDataLst>
              <p:tags r:id="rId18"/>
            </p:custDataLst>
          </p:nvPr>
        </p:nvGraphicFramePr>
        <p:xfrm>
          <a:off x="9157335" y="5158740"/>
          <a:ext cx="1833880" cy="571500"/>
        </p:xfrm>
        <a:graphic>
          <a:graphicData uri="http://schemas.openxmlformats.org/presentationml/2006/ole">
            <mc:AlternateContent xmlns:mc="http://schemas.openxmlformats.org/markup-compatibility/2006">
              <mc:Choice xmlns:v="urn:schemas-microsoft-com:vml" Requires="v">
                <p:oleObj spid="_x0000_s30" name="" r:id="rId19" imgW="1548765" imgH="482600" progId="Equation.KSEE3">
                  <p:embed/>
                </p:oleObj>
              </mc:Choice>
              <mc:Fallback>
                <p:oleObj name="" r:id="rId19" imgW="1548765" imgH="482600" progId="Equation.KSEE3">
                  <p:embed/>
                  <p:pic>
                    <p:nvPicPr>
                      <p:cNvPr id="0" name="图片 29"/>
                      <p:cNvPicPr/>
                      <p:nvPr/>
                    </p:nvPicPr>
                    <p:blipFill>
                      <a:blip r:embed="rId20"/>
                      <a:stretch>
                        <a:fillRect/>
                      </a:stretch>
                    </p:blipFill>
                    <p:spPr>
                      <a:xfrm>
                        <a:off x="9157335" y="5158740"/>
                        <a:ext cx="1833880" cy="571500"/>
                      </a:xfrm>
                      <a:prstGeom prst="rect">
                        <a:avLst/>
                      </a:prstGeom>
                      <a:solidFill>
                        <a:schemeClr val="bg1"/>
                      </a:solidFill>
                      <a:ln w="38100">
                        <a:noFill/>
                        <a:miter/>
                      </a:ln>
                    </p:spPr>
                  </p:pic>
                </p:oleObj>
              </mc:Fallback>
            </mc:AlternateContent>
          </a:graphicData>
        </a:graphic>
      </p:graphicFrame>
      <p:sp>
        <p:nvSpPr>
          <p:cNvPr id="31" name="矩形 30"/>
          <p:cNvSpPr/>
          <p:nvPr/>
        </p:nvSpPr>
        <p:spPr>
          <a:xfrm>
            <a:off x="8688705" y="1157605"/>
            <a:ext cx="3253105" cy="275399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ctr"/>
            <a:r>
              <a:rPr lang="zh-CN" altLang="en-US"/>
              <a:t>难点</a:t>
            </a:r>
            <a:endParaRPr lang="zh-CN" altLang="en-US"/>
          </a:p>
        </p:txBody>
      </p:sp>
      <p:sp>
        <p:nvSpPr>
          <p:cNvPr id="32" name="文本框 31"/>
          <p:cNvSpPr txBox="1"/>
          <p:nvPr/>
        </p:nvSpPr>
        <p:spPr>
          <a:xfrm>
            <a:off x="8881745" y="1719580"/>
            <a:ext cx="1281430" cy="1630045"/>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操控性：</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两轮差速底盘</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四轮差速底盘</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阿克曼底盘</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全向底盘</a:t>
            </a:r>
            <a:endParaRPr lang="zh-CN" sz="1000" b="0">
              <a:solidFill>
                <a:schemeClr val="bg1"/>
              </a:solidFill>
              <a:latin typeface="+mn-ea"/>
            </a:endParaRPr>
          </a:p>
        </p:txBody>
      </p:sp>
      <p:sp>
        <p:nvSpPr>
          <p:cNvPr id="33" name="文本框 32"/>
          <p:cNvSpPr txBox="1"/>
          <p:nvPr/>
        </p:nvSpPr>
        <p:spPr>
          <a:xfrm>
            <a:off x="10440035" y="1760855"/>
            <a:ext cx="1281430" cy="132207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控制目标选择：</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最近邻点</a:t>
            </a:r>
            <a:endParaRPr lang="zh-CN" sz="1000" b="0">
              <a:solidFill>
                <a:schemeClr val="bg1"/>
              </a:solidFill>
              <a:latin typeface="+mn-ea"/>
            </a:endParaRPr>
          </a:p>
          <a:p>
            <a:pPr marL="171450" indent="-171450">
              <a:lnSpc>
                <a:spcPct val="200000"/>
              </a:lnSpc>
              <a:buFont typeface="Wingdings" panose="05000000000000000000" charset="0"/>
              <a:buChar char="Ø"/>
            </a:pPr>
            <a:r>
              <a:rPr lang="zh-CN" sz="1000" b="0">
                <a:solidFill>
                  <a:schemeClr val="bg1"/>
                </a:solidFill>
                <a:latin typeface="+mn-ea"/>
              </a:rPr>
              <a:t>前进方向投射点</a:t>
            </a:r>
            <a:endParaRPr lang="zh-CN" sz="1000" b="0">
              <a:solidFill>
                <a:schemeClr val="bg1"/>
              </a:solidFill>
              <a:latin typeface="+mn-ea"/>
            </a:endParaRPr>
          </a:p>
          <a:p>
            <a:pPr marL="171450" indent="-171450">
              <a:lnSpc>
                <a:spcPct val="200000"/>
              </a:lnSpc>
              <a:buFont typeface="Wingdings" panose="05000000000000000000" charset="0"/>
              <a:buChar char="Ø"/>
            </a:pPr>
            <a:r>
              <a:rPr lang="en-US" altLang="zh-CN" sz="1000" b="0">
                <a:solidFill>
                  <a:schemeClr val="bg1"/>
                </a:solidFill>
                <a:latin typeface="+mn-ea"/>
              </a:rPr>
              <a:t>...</a:t>
            </a:r>
            <a:endParaRPr lang="zh-CN" sz="1000" b="0">
              <a:solidFill>
                <a:schemeClr val="bg1"/>
              </a:solidFill>
              <a:latin typeface="+mn-ea"/>
            </a:endParaRPr>
          </a:p>
        </p:txBody>
      </p:sp>
    </p:spTree>
    <p:custDataLst>
      <p:tags r:id="rId2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147482467"/>
                                        </p:tgtEl>
                                        <p:attrNameLst>
                                          <p:attrName>style.visibility</p:attrName>
                                        </p:attrNameLst>
                                      </p:cBhvr>
                                      <p:to>
                                        <p:strVal val="visible"/>
                                      </p:to>
                                    </p:set>
                                    <p:animEffect transition="in" filter="blinds(horizontal)">
                                      <p:cBhvr>
                                        <p:cTn id="55" dur="500"/>
                                        <p:tgtEl>
                                          <p:spTgt spid="-214748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animBg="1"/>
      <p:bldP spid="29" grpId="0"/>
      <p:bldP spid="28" grpId="0" animBg="1"/>
      <p:bldP spid="31" grpId="0" animBg="1"/>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altLang="en-US" sz="2800">
                <a:solidFill>
                  <a:srgbClr val="FFFF00"/>
                </a:solidFill>
              </a:rPr>
              <a:t>自主导航，为什么很难？</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7" name="文本框 46"/>
          <p:cNvSpPr txBox="1"/>
          <p:nvPr/>
        </p:nvSpPr>
        <p:spPr>
          <a:xfrm>
            <a:off x="403225" y="1355725"/>
            <a:ext cx="8938895" cy="1060450"/>
          </a:xfrm>
          <a:prstGeom prst="rect">
            <a:avLst/>
          </a:prstGeom>
          <a:noFill/>
        </p:spPr>
        <p:txBody>
          <a:bodyPr wrap="square" rtlCol="0">
            <a:spAutoFit/>
          </a:bodyPr>
          <a:p>
            <a:pPr indent="0" algn="l">
              <a:lnSpc>
                <a:spcPct val="150000"/>
              </a:lnSpc>
              <a:buNone/>
            </a:pPr>
            <a:r>
              <a:rPr lang="zh-CN" sz="2400" b="1">
                <a:solidFill>
                  <a:schemeClr val="accent3"/>
                </a:solidFill>
                <a:sym typeface="+mn-ea"/>
              </a:rPr>
              <a:t>刚入行的小白：</a:t>
            </a:r>
            <a:endParaRPr lang="zh-CN" sz="2400" b="1">
              <a:solidFill>
                <a:schemeClr val="accent3"/>
              </a:solidFill>
              <a:sym typeface="+mn-ea"/>
            </a:endParaRPr>
          </a:p>
          <a:p>
            <a:pPr indent="0" algn="l">
              <a:lnSpc>
                <a:spcPct val="150000"/>
              </a:lnSpc>
              <a:buNone/>
            </a:pPr>
            <a:r>
              <a:rPr lang="en-US" altLang="zh-CN">
                <a:solidFill>
                  <a:srgbClr val="FFFF00"/>
                </a:solidFill>
                <a:sym typeface="+mn-ea"/>
              </a:rPr>
              <a:t>          </a:t>
            </a:r>
            <a:r>
              <a:rPr lang="zh-CN">
                <a:solidFill>
                  <a:srgbClr val="FFFF00"/>
                </a:solidFill>
                <a:sym typeface="+mn-ea"/>
              </a:rPr>
              <a:t>自主导航很简单呀，我在学校参加科技比赛，做的超声波避障小车还拿过奖了！</a:t>
            </a:r>
            <a:endParaRPr lang="zh-CN">
              <a:solidFill>
                <a:srgbClr val="FFFF00"/>
              </a:solidFill>
              <a:sym typeface="+mn-ea"/>
            </a:endParaRPr>
          </a:p>
        </p:txBody>
      </p:sp>
      <p:sp>
        <p:nvSpPr>
          <p:cNvPr id="4" name="文本框 3"/>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pic>
        <p:nvPicPr>
          <p:cNvPr id="5" name="图片 4"/>
          <p:cNvPicPr>
            <a:picLocks noChangeAspect="1"/>
          </p:cNvPicPr>
          <p:nvPr/>
        </p:nvPicPr>
        <p:blipFill>
          <a:blip r:embed="rId5"/>
          <a:stretch>
            <a:fillRect/>
          </a:stretch>
        </p:blipFill>
        <p:spPr>
          <a:xfrm>
            <a:off x="403225" y="2569210"/>
            <a:ext cx="7386955" cy="3896360"/>
          </a:xfrm>
          <a:prstGeom prst="rect">
            <a:avLst/>
          </a:prstGeom>
        </p:spPr>
      </p:pic>
      <p:grpSp>
        <p:nvGrpSpPr>
          <p:cNvPr id="26" name="组合 25"/>
          <p:cNvGrpSpPr/>
          <p:nvPr/>
        </p:nvGrpSpPr>
        <p:grpSpPr>
          <a:xfrm>
            <a:off x="2416175" y="2780665"/>
            <a:ext cx="1559560" cy="1020445"/>
            <a:chOff x="3805" y="4379"/>
            <a:chExt cx="2456" cy="1607"/>
          </a:xfrm>
        </p:grpSpPr>
        <p:sp>
          <p:nvSpPr>
            <p:cNvPr id="7" name="文本框 6"/>
            <p:cNvSpPr txBox="1"/>
            <p:nvPr/>
          </p:nvSpPr>
          <p:spPr>
            <a:xfrm>
              <a:off x="3805" y="4379"/>
              <a:ext cx="2457" cy="871"/>
            </a:xfrm>
            <a:prstGeom prst="rect">
              <a:avLst/>
            </a:prstGeom>
            <a:noFill/>
          </p:spPr>
          <p:txBody>
            <a:bodyPr wrap="square" rtlCol="0">
              <a:spAutoFit/>
            </a:bodyPr>
            <a:p>
              <a:pPr indent="0" algn="ctr">
                <a:lnSpc>
                  <a:spcPct val="150000"/>
                </a:lnSpc>
                <a:buNone/>
              </a:pPr>
              <a:r>
                <a:rPr lang="zh-CN" sz="2000" b="1">
                  <a:solidFill>
                    <a:srgbClr val="FF0000"/>
                  </a:solidFill>
                  <a:sym typeface="+mn-ea"/>
                </a:rPr>
                <a:t>超声波测距</a:t>
              </a:r>
              <a:endParaRPr lang="zh-CN" sz="2000" b="1">
                <a:solidFill>
                  <a:srgbClr val="FF0000"/>
                </a:solidFill>
                <a:sym typeface="+mn-ea"/>
              </a:endParaRPr>
            </a:p>
          </p:txBody>
        </p:sp>
        <p:cxnSp>
          <p:nvCxnSpPr>
            <p:cNvPr id="12" name="直接连接符 11"/>
            <p:cNvCxnSpPr>
              <a:stCxn id="7" idx="2"/>
            </p:cNvCxnSpPr>
            <p:nvPr/>
          </p:nvCxnSpPr>
          <p:spPr>
            <a:xfrm>
              <a:off x="5034" y="5250"/>
              <a:ext cx="291" cy="73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grpSp>
        <p:nvGrpSpPr>
          <p:cNvPr id="27" name="组合 26"/>
          <p:cNvGrpSpPr/>
          <p:nvPr/>
        </p:nvGrpSpPr>
        <p:grpSpPr>
          <a:xfrm>
            <a:off x="6362065" y="4984115"/>
            <a:ext cx="1427480" cy="1189990"/>
            <a:chOff x="10019" y="7849"/>
            <a:chExt cx="2248" cy="1874"/>
          </a:xfrm>
        </p:grpSpPr>
        <p:sp>
          <p:nvSpPr>
            <p:cNvPr id="19" name="文本框 18"/>
            <p:cNvSpPr txBox="1"/>
            <p:nvPr/>
          </p:nvSpPr>
          <p:spPr>
            <a:xfrm>
              <a:off x="10019" y="8853"/>
              <a:ext cx="2249" cy="871"/>
            </a:xfrm>
            <a:prstGeom prst="rect">
              <a:avLst/>
            </a:prstGeom>
            <a:noFill/>
          </p:spPr>
          <p:txBody>
            <a:bodyPr wrap="square" rtlCol="0">
              <a:spAutoFit/>
            </a:bodyPr>
            <a:p>
              <a:pPr indent="0" algn="ctr">
                <a:lnSpc>
                  <a:spcPct val="150000"/>
                </a:lnSpc>
                <a:buNone/>
              </a:pPr>
              <a:r>
                <a:rPr lang="zh-CN" sz="2000" b="1">
                  <a:solidFill>
                    <a:srgbClr val="FF0000"/>
                  </a:solidFill>
                  <a:sym typeface="+mn-ea"/>
                </a:rPr>
                <a:t>障碍物</a:t>
              </a:r>
              <a:endParaRPr lang="zh-CN" sz="2000" b="1">
                <a:solidFill>
                  <a:srgbClr val="FF0000"/>
                </a:solidFill>
                <a:sym typeface="+mn-ea"/>
              </a:endParaRPr>
            </a:p>
          </p:txBody>
        </p:sp>
        <p:cxnSp>
          <p:nvCxnSpPr>
            <p:cNvPr id="22" name="直接连接符 21"/>
            <p:cNvCxnSpPr>
              <a:endCxn id="19" idx="0"/>
            </p:cNvCxnSpPr>
            <p:nvPr/>
          </p:nvCxnSpPr>
          <p:spPr>
            <a:xfrm>
              <a:off x="10713" y="7849"/>
              <a:ext cx="431" cy="100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grpSp>
        <p:nvGrpSpPr>
          <p:cNvPr id="28" name="组合 27"/>
          <p:cNvGrpSpPr/>
          <p:nvPr/>
        </p:nvGrpSpPr>
        <p:grpSpPr>
          <a:xfrm>
            <a:off x="2792730" y="5022850"/>
            <a:ext cx="1844040" cy="1339850"/>
            <a:chOff x="4398" y="7910"/>
            <a:chExt cx="2904" cy="2110"/>
          </a:xfrm>
        </p:grpSpPr>
        <p:sp>
          <p:nvSpPr>
            <p:cNvPr id="14" name="文本框 13"/>
            <p:cNvSpPr txBox="1"/>
            <p:nvPr/>
          </p:nvSpPr>
          <p:spPr>
            <a:xfrm>
              <a:off x="4398" y="9102"/>
              <a:ext cx="2904" cy="918"/>
            </a:xfrm>
            <a:prstGeom prst="rect">
              <a:avLst/>
            </a:prstGeom>
            <a:noFill/>
          </p:spPr>
          <p:txBody>
            <a:bodyPr wrap="square" rtlCol="0">
              <a:noAutofit/>
            </a:bodyPr>
            <a:p>
              <a:pPr indent="0" algn="ctr">
                <a:lnSpc>
                  <a:spcPct val="150000"/>
                </a:lnSpc>
                <a:buNone/>
              </a:pPr>
              <a:r>
                <a:rPr lang="zh-CN" sz="2000" b="1">
                  <a:solidFill>
                    <a:srgbClr val="FF0000"/>
                  </a:solidFill>
                  <a:sym typeface="+mn-ea"/>
                </a:rPr>
                <a:t>电机转向避障</a:t>
              </a:r>
              <a:endParaRPr lang="zh-CN" sz="2000" b="1">
                <a:solidFill>
                  <a:srgbClr val="FF0000"/>
                </a:solidFill>
                <a:sym typeface="+mn-ea"/>
              </a:endParaRPr>
            </a:p>
          </p:txBody>
        </p:sp>
        <p:cxnSp>
          <p:nvCxnSpPr>
            <p:cNvPr id="23" name="直接连接符 22"/>
            <p:cNvCxnSpPr>
              <a:endCxn id="14" idx="0"/>
            </p:cNvCxnSpPr>
            <p:nvPr/>
          </p:nvCxnSpPr>
          <p:spPr>
            <a:xfrm>
              <a:off x="5417" y="7910"/>
              <a:ext cx="433" cy="119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25" name="文本框 24"/>
          <p:cNvSpPr txBox="1"/>
          <p:nvPr/>
        </p:nvSpPr>
        <p:spPr>
          <a:xfrm>
            <a:off x="8652510" y="2613025"/>
            <a:ext cx="2862580" cy="3814445"/>
          </a:xfrm>
          <a:prstGeom prst="rect">
            <a:avLst/>
          </a:prstGeom>
          <a:noFill/>
          <a:ln>
            <a:solidFill>
              <a:srgbClr val="FFFF00"/>
            </a:solidFill>
          </a:ln>
        </p:spPr>
        <p:txBody>
          <a:bodyPr wrap="square" rtlCol="0">
            <a:noAutofit/>
          </a:bodyPr>
          <a:p>
            <a:pPr>
              <a:lnSpc>
                <a:spcPct val="80000"/>
              </a:lnSpc>
            </a:pPr>
            <a:r>
              <a:rPr lang="en-US" altLang="zh-CN">
                <a:solidFill>
                  <a:schemeClr val="bg1"/>
                </a:solidFill>
              </a:rPr>
              <a:t>while(1)</a:t>
            </a:r>
            <a:endParaRPr lang="en-US" altLang="zh-CN">
              <a:solidFill>
                <a:schemeClr val="bg1"/>
              </a:solidFill>
            </a:endParaRPr>
          </a:p>
          <a:p>
            <a:pPr>
              <a:lnSpc>
                <a:spcPct val="80000"/>
              </a:lnSpc>
            </a:pPr>
            <a:r>
              <a:rPr lang="en-US" altLang="zh-CN">
                <a:solidFill>
                  <a:schemeClr val="bg1"/>
                </a:solidFill>
              </a:rPr>
              <a:t>{</a:t>
            </a:r>
            <a:endParaRPr lang="en-US" altLang="zh-CN">
              <a:solidFill>
                <a:schemeClr val="bg1"/>
              </a:solidFill>
            </a:endParaRPr>
          </a:p>
          <a:p>
            <a:pPr indent="457200">
              <a:lnSpc>
                <a:spcPct val="80000"/>
              </a:lnSpc>
            </a:pPr>
            <a:r>
              <a:rPr lang="en-US" altLang="zh-CN">
                <a:solidFill>
                  <a:schemeClr val="bg1"/>
                </a:solidFill>
              </a:rPr>
              <a:t>get(sonar);</a:t>
            </a:r>
            <a:endParaRPr lang="en-US" altLang="zh-CN">
              <a:solidFill>
                <a:schemeClr val="bg1"/>
              </a:solidFill>
            </a:endParaRPr>
          </a:p>
          <a:p>
            <a:pPr>
              <a:lnSpc>
                <a:spcPct val="80000"/>
              </a:lnSpc>
            </a:pPr>
            <a:endParaRPr lang="en-US" altLang="zh-CN">
              <a:solidFill>
                <a:schemeClr val="bg1"/>
              </a:solidFill>
            </a:endParaRPr>
          </a:p>
          <a:p>
            <a:pPr indent="457200">
              <a:lnSpc>
                <a:spcPct val="80000"/>
              </a:lnSpc>
            </a:pPr>
            <a:r>
              <a:rPr lang="en-US" altLang="zh-CN">
                <a:solidFill>
                  <a:schemeClr val="bg1"/>
                </a:solidFill>
              </a:rPr>
              <a:t>if ( sonar &lt; 0.1 )</a:t>
            </a:r>
            <a:endParaRPr lang="en-US" altLang="zh-CN">
              <a:solidFill>
                <a:schemeClr val="bg1"/>
              </a:solidFill>
            </a:endParaRPr>
          </a:p>
          <a:p>
            <a:pPr indent="457200">
              <a:lnSpc>
                <a:spcPct val="80000"/>
              </a:lnSpc>
            </a:pPr>
            <a:r>
              <a:rPr lang="en-US" altLang="zh-CN">
                <a:solidFill>
                  <a:schemeClr val="bg1"/>
                </a:solidFill>
              </a:rPr>
              <a:t>{</a:t>
            </a:r>
            <a:endParaRPr lang="en-US" altLang="zh-CN">
              <a:solidFill>
                <a:schemeClr val="bg1"/>
              </a:solidFill>
            </a:endParaRPr>
          </a:p>
          <a:p>
            <a:pPr marL="457200" lvl="1" indent="457200">
              <a:lnSpc>
                <a:spcPct val="80000"/>
              </a:lnSpc>
            </a:pPr>
            <a:r>
              <a:rPr lang="en-US" altLang="zh-CN">
                <a:solidFill>
                  <a:schemeClr val="bg1"/>
                </a:solidFill>
              </a:rPr>
              <a:t>car_stop();</a:t>
            </a:r>
            <a:endParaRPr lang="en-US" altLang="zh-CN">
              <a:solidFill>
                <a:schemeClr val="bg1"/>
              </a:solidFill>
            </a:endParaRPr>
          </a:p>
          <a:p>
            <a:pPr marL="457200" lvl="1" indent="457200">
              <a:lnSpc>
                <a:spcPct val="80000"/>
              </a:lnSpc>
            </a:pPr>
            <a:r>
              <a:rPr lang="en-US" altLang="zh-CN">
                <a:solidFill>
                  <a:schemeClr val="bg1"/>
                </a:solidFill>
              </a:rPr>
              <a:t>delay(1);</a:t>
            </a:r>
            <a:endParaRPr lang="en-US" altLang="zh-CN">
              <a:solidFill>
                <a:schemeClr val="bg1"/>
              </a:solidFill>
            </a:endParaRPr>
          </a:p>
          <a:p>
            <a:pPr indent="457200">
              <a:lnSpc>
                <a:spcPct val="80000"/>
              </a:lnSpc>
            </a:pPr>
            <a:endParaRPr lang="en-US" altLang="zh-CN">
              <a:solidFill>
                <a:schemeClr val="bg1"/>
              </a:solidFill>
            </a:endParaRPr>
          </a:p>
          <a:p>
            <a:pPr marL="457200" lvl="1" indent="457200">
              <a:lnSpc>
                <a:spcPct val="80000"/>
              </a:lnSpc>
            </a:pPr>
            <a:r>
              <a:rPr lang="en-US" altLang="zh-CN">
                <a:solidFill>
                  <a:schemeClr val="bg1"/>
                </a:solidFill>
              </a:rPr>
              <a:t>car_turn_right();</a:t>
            </a:r>
            <a:endParaRPr lang="en-US" altLang="zh-CN">
              <a:solidFill>
                <a:schemeClr val="bg1"/>
              </a:solidFill>
            </a:endParaRPr>
          </a:p>
          <a:p>
            <a:pPr marL="457200" lvl="1" indent="457200">
              <a:lnSpc>
                <a:spcPct val="80000"/>
              </a:lnSpc>
            </a:pPr>
            <a:r>
              <a:rPr lang="en-US" altLang="zh-CN">
                <a:solidFill>
                  <a:schemeClr val="bg1"/>
                </a:solidFill>
                <a:sym typeface="+mn-ea"/>
              </a:rPr>
              <a:t>delay(1);</a:t>
            </a:r>
            <a:endParaRPr lang="en-US" altLang="zh-CN">
              <a:solidFill>
                <a:schemeClr val="bg1"/>
              </a:solidFill>
            </a:endParaRPr>
          </a:p>
          <a:p>
            <a:pPr indent="457200">
              <a:lnSpc>
                <a:spcPct val="80000"/>
              </a:lnSpc>
            </a:pPr>
            <a:r>
              <a:rPr lang="en-US" altLang="zh-CN">
                <a:solidFill>
                  <a:schemeClr val="bg1"/>
                </a:solidFill>
              </a:rPr>
              <a:t>}</a:t>
            </a:r>
            <a:endParaRPr lang="en-US" altLang="zh-CN">
              <a:solidFill>
                <a:schemeClr val="bg1"/>
              </a:solidFill>
            </a:endParaRPr>
          </a:p>
          <a:p>
            <a:pPr indent="457200">
              <a:lnSpc>
                <a:spcPct val="80000"/>
              </a:lnSpc>
            </a:pPr>
            <a:r>
              <a:rPr lang="en-US" altLang="zh-CN">
                <a:solidFill>
                  <a:schemeClr val="bg1"/>
                </a:solidFill>
              </a:rPr>
              <a:t>else</a:t>
            </a:r>
            <a:endParaRPr lang="en-US" altLang="zh-CN">
              <a:solidFill>
                <a:schemeClr val="bg1"/>
              </a:solidFill>
            </a:endParaRPr>
          </a:p>
          <a:p>
            <a:pPr indent="457200">
              <a:lnSpc>
                <a:spcPct val="80000"/>
              </a:lnSpc>
            </a:pPr>
            <a:r>
              <a:rPr lang="en-US" altLang="zh-CN">
                <a:solidFill>
                  <a:schemeClr val="bg1"/>
                </a:solidFill>
              </a:rPr>
              <a:t>{</a:t>
            </a:r>
            <a:endParaRPr lang="en-US" altLang="zh-CN">
              <a:solidFill>
                <a:schemeClr val="bg1"/>
              </a:solidFill>
            </a:endParaRPr>
          </a:p>
          <a:p>
            <a:pPr marL="457200" lvl="1" indent="457200">
              <a:lnSpc>
                <a:spcPct val="80000"/>
              </a:lnSpc>
            </a:pPr>
            <a:r>
              <a:rPr lang="en-US" altLang="zh-CN">
                <a:solidFill>
                  <a:schemeClr val="bg1"/>
                </a:solidFill>
              </a:rPr>
              <a:t>car_go();</a:t>
            </a:r>
            <a:endParaRPr lang="en-US" altLang="zh-CN">
              <a:solidFill>
                <a:schemeClr val="bg1"/>
              </a:solidFill>
            </a:endParaRPr>
          </a:p>
          <a:p>
            <a:pPr indent="457200">
              <a:lnSpc>
                <a:spcPct val="80000"/>
              </a:lnSpc>
            </a:pPr>
            <a:r>
              <a:rPr lang="en-US" altLang="zh-CN">
                <a:solidFill>
                  <a:schemeClr val="bg1"/>
                </a:solidFill>
              </a:rPr>
              <a:t>}</a:t>
            </a:r>
            <a:endParaRPr lang="en-US" altLang="zh-CN">
              <a:solidFill>
                <a:schemeClr val="bg1"/>
              </a:solidFill>
            </a:endParaRPr>
          </a:p>
          <a:p>
            <a:pPr>
              <a:lnSpc>
                <a:spcPct val="80000"/>
              </a:lnSpc>
            </a:pPr>
            <a:r>
              <a:rPr lang="en-US" altLang="zh-CN">
                <a:solidFill>
                  <a:schemeClr val="bg1"/>
                </a:solidFill>
              </a:rPr>
              <a:t>}</a:t>
            </a:r>
            <a:endParaRPr lang="en-US" altLang="zh-CN">
              <a:solidFill>
                <a:schemeClr val="bg1"/>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11.4 运动控制</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基于</a:t>
            </a:r>
            <a:r>
              <a:rPr lang="en-US" altLang="zh-CN" sz="1400">
                <a:solidFill>
                  <a:schemeClr val="bg1"/>
                </a:solidFill>
                <a:latin typeface="+mn-ea"/>
                <a:sym typeface="+mn-ea"/>
              </a:rPr>
              <a:t>PID</a:t>
            </a:r>
            <a:r>
              <a:rPr lang="zh-CN" altLang="en-US" sz="1400">
                <a:solidFill>
                  <a:schemeClr val="bg1"/>
                </a:solidFill>
                <a:latin typeface="+mn-ea"/>
                <a:sym typeface="+mn-ea"/>
              </a:rPr>
              <a:t>的运动控制</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基于</a:t>
            </a:r>
            <a:r>
              <a:rPr lang="en-US" altLang="zh-CN" sz="1400" b="0">
                <a:solidFill>
                  <a:srgbClr val="FFFF00"/>
                </a:solidFill>
                <a:latin typeface="+mn-ea"/>
              </a:rPr>
              <a:t>MPC</a:t>
            </a:r>
            <a:r>
              <a:rPr lang="zh-CN" altLang="en-US" sz="1400" b="0">
                <a:solidFill>
                  <a:srgbClr val="FFFF00"/>
                </a:solidFill>
                <a:latin typeface="+mn-ea"/>
              </a:rPr>
              <a:t>的运动控制</a:t>
            </a:r>
            <a:endParaRPr lang="zh-CN" altLang="en-US" sz="1400" b="0">
              <a:solidFill>
                <a:srgbClr val="FFFF00"/>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基于强化学习的运动控制</a:t>
            </a:r>
            <a:endParaRPr lang="zh-CN" altLang="en-US" sz="1400" b="0">
              <a:solidFill>
                <a:schemeClr val="bg1"/>
              </a:solidFill>
              <a:latin typeface="+mn-ea"/>
              <a:sym typeface="+mn-ea"/>
            </a:endParaRPr>
          </a:p>
        </p:txBody>
      </p:sp>
      <p:sp>
        <p:nvSpPr>
          <p:cNvPr id="17" name="文本框 16"/>
          <p:cNvSpPr txBox="1"/>
          <p:nvPr/>
        </p:nvSpPr>
        <p:spPr>
          <a:xfrm>
            <a:off x="3194050" y="1824990"/>
            <a:ext cx="3999230" cy="706755"/>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传统</a:t>
            </a:r>
            <a:r>
              <a:rPr lang="en-US" altLang="zh-CN" sz="1000" b="0">
                <a:solidFill>
                  <a:schemeClr val="bg1"/>
                </a:solidFill>
                <a:latin typeface="+mn-ea"/>
              </a:rPr>
              <a:t>PID</a:t>
            </a:r>
            <a:r>
              <a:rPr lang="zh-CN" altLang="en-US" sz="1000" b="0">
                <a:solidFill>
                  <a:schemeClr val="bg1"/>
                </a:solidFill>
                <a:latin typeface="+mn-ea"/>
              </a:rPr>
              <a:t>控制存在控制</a:t>
            </a:r>
            <a:r>
              <a:rPr lang="zh-CN" altLang="en-US" sz="1000" b="1" u="sng">
                <a:solidFill>
                  <a:srgbClr val="FFFF00"/>
                </a:solidFill>
                <a:latin typeface="+mn-ea"/>
              </a:rPr>
              <a:t>滞后</a:t>
            </a:r>
            <a:r>
              <a:rPr lang="zh-CN" altLang="en-US" sz="1000" b="0">
                <a:solidFill>
                  <a:schemeClr val="bg1"/>
                </a:solidFill>
                <a:latin typeface="+mn-ea"/>
              </a:rPr>
              <a:t>的问题。</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这种滞后性对</a:t>
            </a:r>
            <a:r>
              <a:rPr lang="zh-CN" altLang="en-US" sz="1000" b="1" u="sng">
                <a:solidFill>
                  <a:srgbClr val="FFFF00"/>
                </a:solidFill>
                <a:latin typeface="+mn-ea"/>
              </a:rPr>
              <a:t>高速运动</a:t>
            </a:r>
            <a:r>
              <a:rPr lang="zh-CN" altLang="en-US" sz="1000" b="0">
                <a:solidFill>
                  <a:schemeClr val="bg1"/>
                </a:solidFill>
                <a:latin typeface="+mn-ea"/>
              </a:rPr>
              <a:t>的机器人或无人车产生极大的安全隐患。</a:t>
            </a:r>
            <a:endParaRPr lang="zh-CN" altLang="en-US" sz="1000" b="0">
              <a:solidFill>
                <a:schemeClr val="bg1"/>
              </a:solidFill>
              <a:latin typeface="+mn-ea"/>
            </a:endParaRPr>
          </a:p>
        </p:txBody>
      </p:sp>
      <p:grpSp>
        <p:nvGrpSpPr>
          <p:cNvPr id="18" name="组合 17"/>
          <p:cNvGrpSpPr/>
          <p:nvPr/>
        </p:nvGrpSpPr>
        <p:grpSpPr>
          <a:xfrm>
            <a:off x="7081520" y="594360"/>
            <a:ext cx="4748530" cy="2791460"/>
            <a:chOff x="11328" y="936"/>
            <a:chExt cx="7478" cy="4396"/>
          </a:xfrm>
        </p:grpSpPr>
        <p:pic>
          <p:nvPicPr>
            <p:cNvPr id="22" name="图片 21" descr="图片2"/>
            <p:cNvPicPr>
              <a:picLocks noChangeAspect="1"/>
            </p:cNvPicPr>
            <p:nvPr>
              <p:custDataLst>
                <p:tags r:id="rId6"/>
              </p:custDataLst>
            </p:nvPr>
          </p:nvPicPr>
          <p:blipFill>
            <a:blip r:embed="rId7"/>
            <a:stretch>
              <a:fillRect/>
            </a:stretch>
          </p:blipFill>
          <p:spPr>
            <a:xfrm>
              <a:off x="11328" y="936"/>
              <a:ext cx="7479" cy="4397"/>
            </a:xfrm>
            <a:prstGeom prst="rect">
              <a:avLst/>
            </a:prstGeom>
          </p:spPr>
        </p:pic>
        <p:sp>
          <p:nvSpPr>
            <p:cNvPr id="23" name="文本框 22"/>
            <p:cNvSpPr txBox="1"/>
            <p:nvPr/>
          </p:nvSpPr>
          <p:spPr>
            <a:xfrm>
              <a:off x="11328" y="936"/>
              <a:ext cx="2889" cy="884"/>
            </a:xfrm>
            <a:prstGeom prst="rect">
              <a:avLst/>
            </a:prstGeom>
            <a:solidFill>
              <a:schemeClr val="accent1"/>
            </a:solidFill>
            <a:ln w="9525">
              <a:noFill/>
            </a:ln>
          </p:spPr>
          <p:txBody>
            <a:bodyPr wrap="square">
              <a:noAutofit/>
            </a:bodyPr>
            <a:p>
              <a:pPr indent="0">
                <a:lnSpc>
                  <a:spcPct val="200000"/>
                </a:lnSpc>
                <a:buFont typeface="Wingdings" panose="05000000000000000000" charset="0"/>
                <a:buNone/>
              </a:pPr>
              <a:r>
                <a:rPr sz="1400" b="1">
                  <a:solidFill>
                    <a:srgbClr val="FFFF00"/>
                  </a:solidFill>
                  <a:latin typeface="+mn-ea"/>
                </a:rPr>
                <a:t>控制滞后带来的问题</a:t>
              </a:r>
              <a:endParaRPr sz="1400" b="1">
                <a:solidFill>
                  <a:srgbClr val="FFFF00"/>
                </a:solidFill>
                <a:latin typeface="+mn-ea"/>
              </a:endParaRPr>
            </a:p>
          </p:txBody>
        </p:sp>
      </p:grpSp>
      <p:sp>
        <p:nvSpPr>
          <p:cNvPr id="24" name="文本框 23"/>
          <p:cNvSpPr txBox="1"/>
          <p:nvPr/>
        </p:nvSpPr>
        <p:spPr>
          <a:xfrm>
            <a:off x="3194050" y="4452620"/>
            <a:ext cx="3431540" cy="1322070"/>
          </a:xfrm>
          <a:prstGeom prst="rect">
            <a:avLst/>
          </a:prstGeom>
          <a:noFill/>
          <a:ln w="9525">
            <a:noFill/>
          </a:ln>
        </p:spPr>
        <p:txBody>
          <a:bodyPr wrap="square">
            <a:spAutoFit/>
          </a:bodyPr>
          <a:p>
            <a:pPr indent="0">
              <a:lnSpc>
                <a:spcPct val="200000"/>
              </a:lnSpc>
              <a:buFont typeface="Wingdings" panose="05000000000000000000" charset="0"/>
              <a:buNone/>
            </a:pPr>
            <a:r>
              <a:rPr lang="en-US" sz="1000" b="0">
                <a:solidFill>
                  <a:schemeClr val="bg1"/>
                </a:solidFill>
                <a:latin typeface="+mn-ea"/>
              </a:rPr>
              <a:t>MPC（Model Predictive Control，模型预测控制）:</a:t>
            </a:r>
            <a:endParaRPr 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模型构建</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预测轨迹偏离度评价</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en-US" altLang="zh-CN" sz="1000" b="0">
                <a:solidFill>
                  <a:schemeClr val="bg1"/>
                </a:solidFill>
                <a:latin typeface="+mn-ea"/>
              </a:rPr>
              <a:t>MPC</a:t>
            </a:r>
            <a:r>
              <a:rPr lang="zh-CN" altLang="en-US" sz="1000" b="0">
                <a:solidFill>
                  <a:schemeClr val="bg1"/>
                </a:solidFill>
                <a:latin typeface="+mn-ea"/>
              </a:rPr>
              <a:t>优化求解</a:t>
            </a:r>
            <a:endParaRPr lang="zh-CN" altLang="en-US" sz="1000" b="0">
              <a:solidFill>
                <a:schemeClr val="bg1"/>
              </a:solidFill>
              <a:latin typeface="+mn-ea"/>
            </a:endParaRPr>
          </a:p>
        </p:txBody>
      </p:sp>
      <p:grpSp>
        <p:nvGrpSpPr>
          <p:cNvPr id="21" name="组合 20"/>
          <p:cNvGrpSpPr/>
          <p:nvPr/>
        </p:nvGrpSpPr>
        <p:grpSpPr>
          <a:xfrm>
            <a:off x="7081520" y="3531235"/>
            <a:ext cx="4860290" cy="2766695"/>
            <a:chOff x="11152" y="5561"/>
            <a:chExt cx="7654" cy="4357"/>
          </a:xfrm>
        </p:grpSpPr>
        <p:pic>
          <p:nvPicPr>
            <p:cNvPr id="25" name="图片 24" descr="图片3"/>
            <p:cNvPicPr>
              <a:picLocks noChangeAspect="1"/>
            </p:cNvPicPr>
            <p:nvPr>
              <p:custDataLst>
                <p:tags r:id="rId8"/>
              </p:custDataLst>
            </p:nvPr>
          </p:nvPicPr>
          <p:blipFill>
            <a:blip r:embed="rId9"/>
            <a:stretch>
              <a:fillRect/>
            </a:stretch>
          </p:blipFill>
          <p:spPr>
            <a:xfrm>
              <a:off x="11152" y="5566"/>
              <a:ext cx="7655" cy="4353"/>
            </a:xfrm>
            <a:prstGeom prst="rect">
              <a:avLst/>
            </a:prstGeom>
          </p:spPr>
        </p:pic>
        <p:sp>
          <p:nvSpPr>
            <p:cNvPr id="26" name="文本框 25"/>
            <p:cNvSpPr txBox="1"/>
            <p:nvPr/>
          </p:nvSpPr>
          <p:spPr>
            <a:xfrm>
              <a:off x="11152" y="5561"/>
              <a:ext cx="2635" cy="922"/>
            </a:xfrm>
            <a:prstGeom prst="rect">
              <a:avLst/>
            </a:prstGeom>
            <a:solidFill>
              <a:schemeClr val="accent1"/>
            </a:solidFill>
            <a:ln w="9525">
              <a:noFill/>
            </a:ln>
          </p:spPr>
          <p:txBody>
            <a:bodyPr wrap="square">
              <a:noAutofit/>
            </a:bodyPr>
            <a:p>
              <a:pPr indent="0">
                <a:lnSpc>
                  <a:spcPct val="200000"/>
                </a:lnSpc>
                <a:buFont typeface="Wingdings" panose="05000000000000000000" charset="0"/>
                <a:buNone/>
              </a:pPr>
              <a:r>
                <a:rPr lang="en-US" sz="1400" b="1">
                  <a:solidFill>
                    <a:srgbClr val="FFFF00"/>
                  </a:solidFill>
                  <a:latin typeface="+mn-ea"/>
                </a:rPr>
                <a:t>MPC</a:t>
              </a:r>
              <a:r>
                <a:rPr lang="zh-CN" altLang="en-US" sz="1400" b="1">
                  <a:solidFill>
                    <a:srgbClr val="FFFF00"/>
                  </a:solidFill>
                  <a:latin typeface="+mn-ea"/>
                </a:rPr>
                <a:t>优化求解过程</a:t>
              </a:r>
              <a:endParaRPr lang="zh-CN" altLang="en-US" sz="1400" b="1">
                <a:solidFill>
                  <a:srgbClr val="FFFF00"/>
                </a:solidFill>
                <a:latin typeface="+mn-ea"/>
              </a:endParaRPr>
            </a:p>
          </p:txBody>
        </p:sp>
      </p:gr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sz="2000">
                <a:solidFill>
                  <a:srgbClr val="9CC2F0"/>
                </a:solidFill>
                <a:sym typeface="+mn-ea"/>
              </a:rPr>
              <a:t>11.4 运动控制</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基于</a:t>
            </a:r>
            <a:r>
              <a:rPr lang="en-US" altLang="zh-CN" sz="1400">
                <a:solidFill>
                  <a:schemeClr val="bg1"/>
                </a:solidFill>
                <a:latin typeface="+mn-ea"/>
                <a:sym typeface="+mn-ea"/>
              </a:rPr>
              <a:t>PID</a:t>
            </a:r>
            <a:r>
              <a:rPr lang="zh-CN" altLang="en-US" sz="1400">
                <a:solidFill>
                  <a:schemeClr val="bg1"/>
                </a:solidFill>
                <a:latin typeface="+mn-ea"/>
                <a:sym typeface="+mn-ea"/>
              </a:rPr>
              <a:t>的运动控制</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a:t>
            </a:r>
            <a:r>
              <a:rPr lang="en-US" altLang="zh-CN" sz="1400" b="0">
                <a:solidFill>
                  <a:schemeClr val="bg1"/>
                </a:solidFill>
                <a:latin typeface="+mn-ea"/>
              </a:rPr>
              <a:t>MPC</a:t>
            </a:r>
            <a:r>
              <a:rPr lang="zh-CN" altLang="en-US" sz="1400" b="0">
                <a:solidFill>
                  <a:schemeClr val="bg1"/>
                </a:solidFill>
                <a:latin typeface="+mn-ea"/>
              </a:rPr>
              <a:t>的运动控制</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sym typeface="+mn-ea"/>
              </a:rPr>
              <a:t>基于强化学习的运动控制</a:t>
            </a:r>
            <a:endParaRPr lang="zh-CN" altLang="en-US" sz="1400" b="0">
              <a:solidFill>
                <a:srgbClr val="FFFF00"/>
              </a:solidFill>
              <a:latin typeface="+mn-ea"/>
              <a:sym typeface="+mn-ea"/>
            </a:endParaRPr>
          </a:p>
        </p:txBody>
      </p:sp>
      <p:sp>
        <p:nvSpPr>
          <p:cNvPr id="20" name="文本框 19"/>
          <p:cNvSpPr txBox="1"/>
          <p:nvPr/>
        </p:nvSpPr>
        <p:spPr>
          <a:xfrm>
            <a:off x="3505200" y="1139190"/>
            <a:ext cx="8025130" cy="224536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en-US" altLang="zh-CN" sz="1000" b="0">
                <a:solidFill>
                  <a:schemeClr val="bg1"/>
                </a:solidFill>
                <a:latin typeface="+mn-ea"/>
              </a:rPr>
              <a:t>自主导航给人的直观感受就是机器人由外界状态触发产生的一系列运动。</a:t>
            </a:r>
            <a:endParaRPr lang="en-US" altLang="zh-CN" sz="1000" b="0">
              <a:solidFill>
                <a:schemeClr val="bg1"/>
              </a:solidFill>
              <a:latin typeface="+mn-ea"/>
            </a:endParaRPr>
          </a:p>
          <a:p>
            <a:pPr marL="171450" indent="-171450">
              <a:lnSpc>
                <a:spcPct val="200000"/>
              </a:lnSpc>
              <a:buFont typeface="Wingdings" panose="05000000000000000000" charset="0"/>
              <a:buChar char="Ø"/>
            </a:pPr>
            <a:r>
              <a:rPr lang="en-US" altLang="zh-CN" sz="1000" b="0">
                <a:solidFill>
                  <a:schemeClr val="bg1"/>
                </a:solidFill>
                <a:latin typeface="+mn-ea"/>
              </a:rPr>
              <a:t>机器人的输入就是各种状态信息，比如描述全局障碍的地图信息、描述动态障碍的实时传感器扫描信息、机器人定位信息、目标信息等。</a:t>
            </a:r>
            <a:endParaRPr lang="en-US" altLang="zh-CN" sz="1000" b="0">
              <a:solidFill>
                <a:schemeClr val="bg1"/>
              </a:solidFill>
              <a:latin typeface="+mn-ea"/>
            </a:endParaRPr>
          </a:p>
          <a:p>
            <a:pPr marL="171450" indent="-171450">
              <a:lnSpc>
                <a:spcPct val="200000"/>
              </a:lnSpc>
              <a:buFont typeface="Wingdings" panose="05000000000000000000" charset="0"/>
              <a:buChar char="Ø"/>
            </a:pPr>
            <a:r>
              <a:rPr lang="en-US" altLang="zh-CN" sz="1000" b="0">
                <a:solidFill>
                  <a:schemeClr val="bg1"/>
                </a:solidFill>
                <a:latin typeface="+mn-ea"/>
              </a:rPr>
              <a:t>机器人的输出就是执行以线速度</a:t>
            </a:r>
            <a:r>
              <a:rPr lang="en-US" altLang="zh-CN" sz="1000" b="0" i="1">
                <a:solidFill>
                  <a:schemeClr val="bg1"/>
                </a:solidFill>
                <a:latin typeface="Times New Roman" panose="02020603050405020304" charset="0"/>
                <a:cs typeface="Times New Roman" panose="02020603050405020304" charset="0"/>
              </a:rPr>
              <a:t>v</a:t>
            </a:r>
            <a:r>
              <a:rPr lang="en-US" altLang="zh-CN" sz="1000" b="0">
                <a:solidFill>
                  <a:schemeClr val="bg1"/>
                </a:solidFill>
                <a:latin typeface="+mn-ea"/>
              </a:rPr>
              <a:t>和角速度</a:t>
            </a:r>
            <a:r>
              <a:rPr lang="en-US" altLang="zh-CN" sz="1000" b="0" i="1">
                <a:solidFill>
                  <a:schemeClr val="bg1"/>
                </a:solidFill>
                <a:latin typeface="Times New Roman" panose="02020603050405020304" charset="0"/>
                <a:cs typeface="Times New Roman" panose="02020603050405020304" charset="0"/>
              </a:rPr>
              <a:t>w</a:t>
            </a:r>
            <a:r>
              <a:rPr lang="en-US" altLang="zh-CN" sz="1000" b="0">
                <a:solidFill>
                  <a:schemeClr val="bg1"/>
                </a:solidFill>
                <a:latin typeface="+mn-ea"/>
              </a:rPr>
              <a:t>为实际控制量的运动过程，当然输出是由一系列运动控制量组成的控制序列。</a:t>
            </a:r>
            <a:endParaRPr lang="en-US" altLang="zh-CN" sz="1000" b="0">
              <a:solidFill>
                <a:schemeClr val="bg1"/>
              </a:solidFill>
              <a:latin typeface="+mn-ea"/>
            </a:endParaRPr>
          </a:p>
          <a:p>
            <a:pPr marL="171450" indent="-171450">
              <a:lnSpc>
                <a:spcPct val="200000"/>
              </a:lnSpc>
              <a:buFont typeface="Wingdings" panose="05000000000000000000" charset="0"/>
              <a:buChar char="Ø"/>
            </a:pPr>
            <a:r>
              <a:rPr lang="en-US" altLang="zh-CN" sz="1000" b="0">
                <a:solidFill>
                  <a:schemeClr val="bg1"/>
                </a:solidFill>
                <a:latin typeface="+mn-ea"/>
              </a:rPr>
              <a:t>那么</a:t>
            </a:r>
            <a:r>
              <a:rPr lang="en-US" altLang="zh-CN" sz="1000" b="0">
                <a:solidFill>
                  <a:schemeClr val="bg1"/>
                </a:solidFill>
                <a:highlight>
                  <a:srgbClr val="008080"/>
                </a:highlight>
                <a:latin typeface="+mn-ea"/>
              </a:rPr>
              <a:t>自主导航问题</a:t>
            </a:r>
            <a:r>
              <a:rPr lang="en-US" altLang="zh-CN" sz="1000" b="0">
                <a:solidFill>
                  <a:schemeClr val="bg1"/>
                </a:solidFill>
                <a:latin typeface="+mn-ea"/>
              </a:rPr>
              <a:t>就是在寻找</a:t>
            </a:r>
            <a:r>
              <a:rPr lang="en-US" altLang="zh-CN" sz="1000" b="1" u="sng">
                <a:solidFill>
                  <a:srgbClr val="FF0000"/>
                </a:solidFill>
                <a:latin typeface="+mn-ea"/>
              </a:rPr>
              <a:t>输入状态</a:t>
            </a:r>
            <a:r>
              <a:rPr lang="en-US" altLang="zh-CN" sz="1000" b="0">
                <a:solidFill>
                  <a:schemeClr val="bg1"/>
                </a:solidFill>
                <a:latin typeface="+mn-ea"/>
              </a:rPr>
              <a:t>与</a:t>
            </a:r>
            <a:r>
              <a:rPr lang="en-US" altLang="zh-CN" sz="1000" b="1" u="sng">
                <a:solidFill>
                  <a:srgbClr val="FF0000"/>
                </a:solidFill>
                <a:latin typeface="+mn-ea"/>
              </a:rPr>
              <a:t>输出控制序列</a:t>
            </a:r>
            <a:r>
              <a:rPr lang="en-US" altLang="zh-CN" sz="1000" b="0">
                <a:solidFill>
                  <a:schemeClr val="bg1"/>
                </a:solidFill>
                <a:latin typeface="+mn-ea"/>
              </a:rPr>
              <a:t>之间的</a:t>
            </a:r>
            <a:r>
              <a:rPr lang="en-US" altLang="zh-CN" sz="1000" b="0">
                <a:solidFill>
                  <a:schemeClr val="bg1"/>
                </a:solidFill>
                <a:highlight>
                  <a:srgbClr val="008080"/>
                </a:highlight>
                <a:latin typeface="+mn-ea"/>
              </a:rPr>
              <a:t>映射关系</a:t>
            </a:r>
            <a:r>
              <a:rPr lang="en-US" altLang="zh-CN" sz="1000" b="0">
                <a:solidFill>
                  <a:schemeClr val="bg1"/>
                </a:solidFill>
                <a:latin typeface="+mn-ea"/>
              </a:rPr>
              <a:t>，这种映射关系也就是</a:t>
            </a:r>
            <a:r>
              <a:rPr lang="en-US" altLang="zh-CN" sz="1000" b="1">
                <a:solidFill>
                  <a:srgbClr val="FF0000"/>
                </a:solidFill>
                <a:latin typeface="+mn-ea"/>
              </a:rPr>
              <a:t>控制策略</a:t>
            </a:r>
            <a:r>
              <a:rPr lang="zh-CN" altLang="en-US" sz="1000" b="0">
                <a:solidFill>
                  <a:schemeClr val="bg1"/>
                </a:solidFill>
                <a:latin typeface="+mn-ea"/>
              </a:rPr>
              <a:t>。</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输入状态</a:t>
            </a:r>
            <a:r>
              <a:rPr lang="en-US" altLang="zh-CN" sz="1000" b="1" i="1">
                <a:solidFill>
                  <a:schemeClr val="bg1"/>
                </a:solidFill>
                <a:latin typeface="Times New Roman" panose="02020603050405020304" charset="0"/>
                <a:cs typeface="Times New Roman" panose="02020603050405020304" charset="0"/>
              </a:rPr>
              <a:t>S</a:t>
            </a:r>
            <a:r>
              <a:rPr lang="zh-CN" altLang="en-US" sz="1000" b="0">
                <a:solidFill>
                  <a:schemeClr val="bg1"/>
                </a:solidFill>
                <a:latin typeface="+mn-ea"/>
              </a:rPr>
              <a:t>是一个不断变化的量，比如环境中动态障碍物的变动、机器人的移动、定位偏差等都会产生新输入状态。这个变化的状态量经过控制策略映射出对应控制量，控制量自然也在不断变化。这样来看的话，控制策略不仅仅是解决单个输入状态到单个控制量的映射，而是解决整个状态序列到控制序列的映射。</a:t>
            </a:r>
            <a:endParaRPr lang="zh-CN" altLang="en-US" sz="1000" b="0">
              <a:solidFill>
                <a:schemeClr val="bg1"/>
              </a:solidFill>
              <a:latin typeface="+mn-ea"/>
            </a:endParaRPr>
          </a:p>
        </p:txBody>
      </p:sp>
      <p:pic>
        <p:nvPicPr>
          <p:cNvPr id="3" name="图片 2" descr="图片4"/>
          <p:cNvPicPr>
            <a:picLocks noChangeAspect="1"/>
          </p:cNvPicPr>
          <p:nvPr>
            <p:custDataLst>
              <p:tags r:id="rId6"/>
            </p:custDataLst>
          </p:nvPr>
        </p:nvPicPr>
        <p:blipFill>
          <a:blip r:embed="rId7"/>
          <a:stretch>
            <a:fillRect/>
          </a:stretch>
        </p:blipFill>
        <p:spPr>
          <a:xfrm>
            <a:off x="775970" y="3492500"/>
            <a:ext cx="4413885" cy="2934970"/>
          </a:xfrm>
          <a:prstGeom prst="rect">
            <a:avLst/>
          </a:prstGeom>
        </p:spPr>
      </p:pic>
      <p:sp>
        <p:nvSpPr>
          <p:cNvPr id="4" name="文本框 3"/>
          <p:cNvSpPr txBox="1"/>
          <p:nvPr/>
        </p:nvSpPr>
        <p:spPr>
          <a:xfrm>
            <a:off x="5385435" y="3601720"/>
            <a:ext cx="6688455" cy="2553335"/>
          </a:xfrm>
          <a:prstGeom prst="rect">
            <a:avLst/>
          </a:prstGeom>
          <a:noFill/>
          <a:ln w="9525">
            <a:noFill/>
          </a:ln>
        </p:spPr>
        <p:txBody>
          <a:bodyPr wrap="square">
            <a:spAutoFit/>
          </a:bodyPr>
          <a:p>
            <a:pPr indent="0">
              <a:lnSpc>
                <a:spcPct val="200000"/>
              </a:lnSpc>
              <a:buFont typeface="Wingdings" panose="05000000000000000000" charset="0"/>
              <a:buNone/>
            </a:pPr>
            <a:r>
              <a:rPr sz="1000" b="0">
                <a:solidFill>
                  <a:srgbClr val="FFFF00"/>
                </a:solidFill>
                <a:latin typeface="+mn-ea"/>
              </a:rPr>
              <a:t>将控制策略分解成不同环节逐一建模是目前主流的做法，比如按照层级方式将求解过程分解为路径规划、运动规划、运动控制等环节。在每个环节中构相应的建数学模型，这些数学模型都具有确切的物理意义。</a:t>
            </a:r>
            <a:endParaRPr sz="1000" b="0">
              <a:solidFill>
                <a:srgbClr val="FFFF00"/>
              </a:solidFill>
              <a:latin typeface="+mn-ea"/>
            </a:endParaRPr>
          </a:p>
          <a:p>
            <a:pPr indent="0">
              <a:lnSpc>
                <a:spcPct val="200000"/>
              </a:lnSpc>
              <a:buFont typeface="Wingdings" panose="05000000000000000000" charset="0"/>
              <a:buNone/>
            </a:pPr>
            <a:endParaRPr sz="1000" b="0">
              <a:solidFill>
                <a:srgbClr val="FFFF00"/>
              </a:solidFill>
              <a:latin typeface="+mn-ea"/>
            </a:endParaRPr>
          </a:p>
          <a:p>
            <a:pPr indent="0">
              <a:lnSpc>
                <a:spcPct val="200000"/>
              </a:lnSpc>
              <a:buFont typeface="Wingdings" panose="05000000000000000000" charset="0"/>
              <a:buNone/>
            </a:pPr>
            <a:r>
              <a:rPr sz="1000" b="0">
                <a:solidFill>
                  <a:srgbClr val="FFFF00"/>
                </a:solidFill>
                <a:latin typeface="+mn-ea"/>
              </a:rPr>
              <a:t>对于处在复杂环境中的机器人，建立精确的数学模型一点都不简单。因为要同时考虑全局障碍、动态障碍、机器人自身运动约束限制、操控的舒适性、轨迹偏差等因素，在数学模型上的表现就是各种约束条件。从上面讨论的路径规划和运动控制内容来看，无论是路径搜索和带约束的路径规划，还是PID和MPC运动控制，都相当困难。</a:t>
            </a:r>
            <a:endParaRPr sz="1000" b="0">
              <a:solidFill>
                <a:srgbClr val="FFFF00"/>
              </a:solidFill>
              <a:latin typeface="+mn-ea"/>
            </a:endParaRPr>
          </a:p>
          <a:p>
            <a:pPr indent="0">
              <a:lnSpc>
                <a:spcPct val="200000"/>
              </a:lnSpc>
              <a:buFont typeface="Wingdings" panose="05000000000000000000" charset="0"/>
              <a:buNone/>
            </a:pPr>
            <a:endParaRPr sz="1000" b="0">
              <a:solidFill>
                <a:srgbClr val="FFFF00"/>
              </a:solidFill>
              <a:latin typeface="+mn-ea"/>
            </a:endParaRPr>
          </a:p>
          <a:p>
            <a:pPr indent="0">
              <a:lnSpc>
                <a:spcPct val="200000"/>
              </a:lnSpc>
              <a:buFont typeface="Wingdings" panose="05000000000000000000" charset="0"/>
              <a:buNone/>
            </a:pPr>
            <a:r>
              <a:rPr sz="1000" b="0">
                <a:solidFill>
                  <a:srgbClr val="FF0000"/>
                </a:solidFill>
                <a:latin typeface="+mn-ea"/>
              </a:rPr>
              <a:t>那么有没有更容易的控制策略求解方法呢？我想强化学与自主导航相结合可以回答这个问题</a:t>
            </a:r>
            <a:r>
              <a:rPr lang="zh-CN" sz="1000" b="0">
                <a:solidFill>
                  <a:srgbClr val="FF0000"/>
                </a:solidFill>
                <a:latin typeface="+mn-ea"/>
              </a:rPr>
              <a:t>。</a:t>
            </a:r>
            <a:endParaRPr lang="zh-CN" sz="1000" b="0">
              <a:solidFill>
                <a:srgbClr val="FF0000"/>
              </a:solidFill>
              <a:latin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551555" cy="3169285"/>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自主导航</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环境感知</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路径规划</a:t>
            </a:r>
            <a:endParaRPr sz="2000" b="1" spc="300">
              <a:solidFill>
                <a:srgbClr val="9CC2F0"/>
              </a:solidFill>
              <a:uFillTx/>
              <a:latin typeface="Arial" panose="020B0604020202020204" pitchFamily="34" charset="0"/>
              <a:ea typeface="微软雅黑" panose="020B0503020204020204" pitchFamily="34" charset="-122"/>
              <a:cs typeface="+mj-cs"/>
              <a:sym typeface="+mn-ea"/>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11.4 运动控制</a:t>
            </a:r>
            <a:endParaRPr 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11.5 强化学习与自主导航</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grpSp>
        <p:nvGrpSpPr>
          <p:cNvPr id="45" name="组合 44"/>
          <p:cNvGrpSpPr/>
          <p:nvPr/>
        </p:nvGrpSpPr>
        <p:grpSpPr>
          <a:xfrm>
            <a:off x="118745" y="1172845"/>
            <a:ext cx="3823970" cy="2827020"/>
            <a:chOff x="217" y="3216"/>
            <a:chExt cx="6022" cy="4452"/>
          </a:xfrm>
        </p:grpSpPr>
        <p:sp>
          <p:nvSpPr>
            <p:cNvPr id="18" name="椭圆 17"/>
            <p:cNvSpPr/>
            <p:nvPr/>
          </p:nvSpPr>
          <p:spPr>
            <a:xfrm>
              <a:off x="217" y="3216"/>
              <a:ext cx="6023" cy="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2365" y="3349"/>
              <a:ext cx="1728" cy="580"/>
            </a:xfrm>
            <a:prstGeom prst="rect">
              <a:avLst/>
            </a:prstGeom>
            <a:noFill/>
          </p:spPr>
          <p:txBody>
            <a:bodyPr wrap="none" rtlCol="0">
              <a:spAutoFit/>
            </a:bodyPr>
            <a:p>
              <a:r>
                <a:rPr lang="zh-CN" altLang="en-US">
                  <a:solidFill>
                    <a:schemeClr val="bg1"/>
                  </a:solidFill>
                </a:rPr>
                <a:t>人工智能</a:t>
              </a:r>
              <a:endParaRPr lang="zh-CN" altLang="en-US">
                <a:solidFill>
                  <a:schemeClr val="bg1"/>
                </a:solidFill>
              </a:endParaRPr>
            </a:p>
          </p:txBody>
        </p:sp>
        <p:sp>
          <p:nvSpPr>
            <p:cNvPr id="5" name="椭圆 4"/>
            <p:cNvSpPr/>
            <p:nvPr/>
          </p:nvSpPr>
          <p:spPr>
            <a:xfrm>
              <a:off x="822" y="3928"/>
              <a:ext cx="4855" cy="357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3" name="文本框 32"/>
            <p:cNvSpPr txBox="1"/>
            <p:nvPr/>
          </p:nvSpPr>
          <p:spPr>
            <a:xfrm>
              <a:off x="2364" y="4131"/>
              <a:ext cx="1728" cy="580"/>
            </a:xfrm>
            <a:prstGeom prst="rect">
              <a:avLst/>
            </a:prstGeom>
            <a:noFill/>
          </p:spPr>
          <p:txBody>
            <a:bodyPr wrap="none" rtlCol="0">
              <a:spAutoFit/>
            </a:bodyPr>
            <a:p>
              <a:r>
                <a:rPr lang="zh-CN" altLang="en-US">
                  <a:solidFill>
                    <a:schemeClr val="bg1"/>
                  </a:solidFill>
                </a:rPr>
                <a:t>机器学习</a:t>
              </a:r>
              <a:endParaRPr lang="zh-CN" altLang="en-US">
                <a:solidFill>
                  <a:schemeClr val="bg1"/>
                </a:solidFill>
              </a:endParaRPr>
            </a:p>
          </p:txBody>
        </p:sp>
        <p:sp>
          <p:nvSpPr>
            <p:cNvPr id="39" name="椭圆 38"/>
            <p:cNvSpPr/>
            <p:nvPr/>
          </p:nvSpPr>
          <p:spPr>
            <a:xfrm>
              <a:off x="1343" y="4821"/>
              <a:ext cx="3731" cy="2479"/>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1" name="文本框 40"/>
            <p:cNvSpPr txBox="1"/>
            <p:nvPr/>
          </p:nvSpPr>
          <p:spPr>
            <a:xfrm>
              <a:off x="2364" y="5097"/>
              <a:ext cx="1728" cy="580"/>
            </a:xfrm>
            <a:prstGeom prst="rect">
              <a:avLst/>
            </a:prstGeom>
            <a:noFill/>
          </p:spPr>
          <p:txBody>
            <a:bodyPr wrap="none" rtlCol="0">
              <a:spAutoFit/>
            </a:bodyPr>
            <a:p>
              <a:r>
                <a:rPr lang="zh-CN" altLang="en-US">
                  <a:solidFill>
                    <a:schemeClr val="bg1"/>
                  </a:solidFill>
                </a:rPr>
                <a:t>神经网络</a:t>
              </a:r>
              <a:endParaRPr lang="zh-CN" altLang="en-US">
                <a:solidFill>
                  <a:schemeClr val="bg1"/>
                </a:solidFill>
              </a:endParaRPr>
            </a:p>
          </p:txBody>
        </p:sp>
        <p:sp>
          <p:nvSpPr>
            <p:cNvPr id="42" name="椭圆 41"/>
            <p:cNvSpPr/>
            <p:nvPr/>
          </p:nvSpPr>
          <p:spPr>
            <a:xfrm>
              <a:off x="1783" y="5840"/>
              <a:ext cx="2851" cy="1182"/>
            </a:xfrm>
            <a:prstGeom prst="ellipse">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文本框 42"/>
            <p:cNvSpPr txBox="1"/>
            <p:nvPr/>
          </p:nvSpPr>
          <p:spPr>
            <a:xfrm>
              <a:off x="2365" y="6180"/>
              <a:ext cx="1728" cy="580"/>
            </a:xfrm>
            <a:prstGeom prst="rect">
              <a:avLst/>
            </a:prstGeom>
            <a:noFill/>
          </p:spPr>
          <p:txBody>
            <a:bodyPr wrap="none" rtlCol="0">
              <a:spAutoFit/>
            </a:bodyPr>
            <a:p>
              <a:r>
                <a:rPr lang="zh-CN" altLang="en-US">
                  <a:solidFill>
                    <a:schemeClr val="bg1"/>
                  </a:solidFill>
                </a:rPr>
                <a:t>深度学习</a:t>
              </a:r>
              <a:endParaRPr lang="zh-CN" altLang="en-US">
                <a:solidFill>
                  <a:schemeClr val="bg1"/>
                </a:solidFill>
              </a:endParaRPr>
            </a:p>
          </p:txBody>
        </p:sp>
      </p:grpSp>
      <p:sp>
        <p:nvSpPr>
          <p:cNvPr id="23" name="文本框 22"/>
          <p:cNvSpPr txBox="1"/>
          <p:nvPr/>
        </p:nvSpPr>
        <p:spPr>
          <a:xfrm>
            <a:off x="1365885" y="5047615"/>
            <a:ext cx="73469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机器学习</a:t>
            </a:r>
            <a:endParaRPr lang="zh-CN" sz="1000" b="0">
              <a:solidFill>
                <a:schemeClr val="bg1"/>
              </a:solidFill>
              <a:latin typeface="+mn-ea"/>
            </a:endParaRPr>
          </a:p>
        </p:txBody>
      </p:sp>
      <p:sp>
        <p:nvSpPr>
          <p:cNvPr id="8" name="左大括号 7"/>
          <p:cNvSpPr/>
          <p:nvPr/>
        </p:nvSpPr>
        <p:spPr>
          <a:xfrm>
            <a:off x="2045335" y="4568190"/>
            <a:ext cx="198120" cy="14268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2155190" y="4460875"/>
            <a:ext cx="73469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数据</a:t>
            </a:r>
            <a:endParaRPr lang="zh-CN" sz="1000" b="0">
              <a:solidFill>
                <a:schemeClr val="bg1"/>
              </a:solidFill>
              <a:latin typeface="+mn-ea"/>
            </a:endParaRPr>
          </a:p>
        </p:txBody>
      </p:sp>
      <p:sp>
        <p:nvSpPr>
          <p:cNvPr id="10" name="文本框 9"/>
          <p:cNvSpPr txBox="1"/>
          <p:nvPr/>
        </p:nvSpPr>
        <p:spPr>
          <a:xfrm>
            <a:off x="2155190" y="4803140"/>
            <a:ext cx="249491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模型：神经网络、决策树、概率图等</a:t>
            </a:r>
            <a:endParaRPr lang="zh-CN" sz="1000" b="0">
              <a:solidFill>
                <a:schemeClr val="bg1"/>
              </a:solidFill>
              <a:latin typeface="+mn-ea"/>
            </a:endParaRPr>
          </a:p>
        </p:txBody>
      </p:sp>
      <p:sp>
        <p:nvSpPr>
          <p:cNvPr id="12" name="文本框 11"/>
          <p:cNvSpPr txBox="1"/>
          <p:nvPr/>
        </p:nvSpPr>
        <p:spPr>
          <a:xfrm>
            <a:off x="2155190" y="5179695"/>
            <a:ext cx="303720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学习策略：有监督学习、无监督学习、强化学习等</a:t>
            </a:r>
            <a:endParaRPr lang="zh-CN" sz="1000" b="0">
              <a:solidFill>
                <a:schemeClr val="bg1"/>
              </a:solidFill>
              <a:latin typeface="+mn-ea"/>
            </a:endParaRPr>
          </a:p>
        </p:txBody>
      </p:sp>
      <p:sp>
        <p:nvSpPr>
          <p:cNvPr id="14" name="文本框 13"/>
          <p:cNvSpPr txBox="1"/>
          <p:nvPr/>
        </p:nvSpPr>
        <p:spPr>
          <a:xfrm>
            <a:off x="2155190" y="5607685"/>
            <a:ext cx="402463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学习算法：学习策略在程序上的具体实现（比如误差反向传播算法）</a:t>
            </a:r>
            <a:endParaRPr lang="zh-CN" sz="1000" b="0">
              <a:solidFill>
                <a:schemeClr val="bg1"/>
              </a:solidFill>
              <a:latin typeface="+mn-ea"/>
            </a:endParaRPr>
          </a:p>
        </p:txBody>
      </p:sp>
      <p:sp>
        <p:nvSpPr>
          <p:cNvPr id="16" name="矩形 15"/>
          <p:cNvSpPr/>
          <p:nvPr/>
        </p:nvSpPr>
        <p:spPr>
          <a:xfrm>
            <a:off x="2207895" y="5289550"/>
            <a:ext cx="2887345" cy="3092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4918075" y="1983105"/>
            <a:ext cx="7096125" cy="101473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有监督学习：以最小化误差为学习目标，解决分类、回归等问题</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无监督学习：以特定评价准则（比如让系统趋于平衡态、让系统组织最简化等）为学习目标，解决聚类、数据压缩等问题</a:t>
            </a:r>
            <a:endParaRPr lang="zh-CN" altLang="en-US" sz="1000" b="0">
              <a:solidFill>
                <a:schemeClr val="bg1"/>
              </a:solidFill>
              <a:latin typeface="+mn-ea"/>
            </a:endParaRPr>
          </a:p>
          <a:p>
            <a:pPr indent="0">
              <a:lnSpc>
                <a:spcPct val="200000"/>
              </a:lnSpc>
              <a:buFont typeface="Wingdings" panose="05000000000000000000" charset="0"/>
              <a:buNone/>
            </a:pPr>
            <a:r>
              <a:rPr lang="zh-CN" altLang="en-US" sz="1000" b="0">
                <a:solidFill>
                  <a:schemeClr val="bg1"/>
                </a:solidFill>
                <a:latin typeface="+mn-ea"/>
              </a:rPr>
              <a:t>强化学习：以最大化回报为学习目标，解决序贯决策等问题</a:t>
            </a:r>
            <a:endParaRPr lang="zh-CN" altLang="en-US" sz="1000" b="0">
              <a:solidFill>
                <a:schemeClr val="bg1"/>
              </a:solidFill>
              <a:latin typeface="+mn-ea"/>
            </a:endParaRPr>
          </a:p>
        </p:txBody>
      </p:sp>
      <p:sp>
        <p:nvSpPr>
          <p:cNvPr id="22" name="左大括号 21"/>
          <p:cNvSpPr/>
          <p:nvPr/>
        </p:nvSpPr>
        <p:spPr>
          <a:xfrm>
            <a:off x="4820285" y="2133600"/>
            <a:ext cx="198120" cy="825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9055100" y="1584325"/>
            <a:ext cx="73469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车牌识别</a:t>
            </a:r>
            <a:endParaRPr lang="zh-CN" sz="1000" b="0">
              <a:solidFill>
                <a:srgbClr val="FFFF00"/>
              </a:solidFill>
              <a:latin typeface="+mn-ea"/>
            </a:endParaRPr>
          </a:p>
        </p:txBody>
      </p:sp>
      <p:sp>
        <p:nvSpPr>
          <p:cNvPr id="25" name="文本框 24"/>
          <p:cNvSpPr txBox="1"/>
          <p:nvPr/>
        </p:nvSpPr>
        <p:spPr>
          <a:xfrm>
            <a:off x="10316210" y="2776220"/>
            <a:ext cx="101790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自动编解码器</a:t>
            </a:r>
            <a:endParaRPr lang="zh-CN" sz="1000" b="0">
              <a:solidFill>
                <a:srgbClr val="FFFF00"/>
              </a:solidFill>
              <a:latin typeface="+mn-ea"/>
            </a:endParaRPr>
          </a:p>
        </p:txBody>
      </p:sp>
      <p:sp>
        <p:nvSpPr>
          <p:cNvPr id="26" name="文本框 25"/>
          <p:cNvSpPr txBox="1"/>
          <p:nvPr/>
        </p:nvSpPr>
        <p:spPr>
          <a:xfrm>
            <a:off x="8526780" y="3242310"/>
            <a:ext cx="101790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围棋比赛</a:t>
            </a:r>
            <a:endParaRPr lang="zh-CN" sz="1000" b="0">
              <a:solidFill>
                <a:srgbClr val="FFFF00"/>
              </a:solidFill>
              <a:latin typeface="+mn-ea"/>
            </a:endParaRPr>
          </a:p>
        </p:txBody>
      </p:sp>
      <p:cxnSp>
        <p:nvCxnSpPr>
          <p:cNvPr id="27" name="直接箭头连接符 26"/>
          <p:cNvCxnSpPr/>
          <p:nvPr/>
        </p:nvCxnSpPr>
        <p:spPr>
          <a:xfrm flipV="1">
            <a:off x="8662670" y="1891030"/>
            <a:ext cx="473075" cy="335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424545" y="2843530"/>
            <a:ext cx="384810" cy="490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25" idx="1"/>
          </p:cNvCxnSpPr>
          <p:nvPr/>
        </p:nvCxnSpPr>
        <p:spPr>
          <a:xfrm>
            <a:off x="9737725" y="2684145"/>
            <a:ext cx="578485" cy="291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endCxn id="23" idx="1"/>
          </p:cNvCxnSpPr>
          <p:nvPr/>
        </p:nvCxnSpPr>
        <p:spPr>
          <a:xfrm rot="5400000" flipV="1">
            <a:off x="-294640" y="3586480"/>
            <a:ext cx="2731770" cy="588645"/>
          </a:xfrm>
          <a:prstGeom prst="bentConnector2">
            <a:avLst/>
          </a:prstGeom>
          <a:ln w="31750" cap="rnd">
            <a:solidFill>
              <a:schemeClr val="accent3"/>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2" name="肘形连接符 31"/>
          <p:cNvCxnSpPr>
            <a:endCxn id="22" idx="1"/>
          </p:cNvCxnSpPr>
          <p:nvPr/>
        </p:nvCxnSpPr>
        <p:spPr>
          <a:xfrm rot="16200000">
            <a:off x="3277870" y="3746500"/>
            <a:ext cx="2742565" cy="34163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0" grpId="0"/>
      <p:bldP spid="9" grpId="0"/>
      <p:bldP spid="12" grpId="0"/>
      <p:bldP spid="14" grpId="0"/>
      <p:bldP spid="16" grpId="0" animBg="1"/>
      <p:bldP spid="22" grpId="0" animBg="1"/>
      <p:bldP spid="21"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pic>
        <p:nvPicPr>
          <p:cNvPr id="3" name="图片 2" descr="图片1"/>
          <p:cNvPicPr>
            <a:picLocks noChangeAspect="1"/>
          </p:cNvPicPr>
          <p:nvPr>
            <p:custDataLst>
              <p:tags r:id="rId6"/>
            </p:custDataLst>
          </p:nvPr>
        </p:nvPicPr>
        <p:blipFill>
          <a:blip r:embed="rId7"/>
          <a:stretch>
            <a:fillRect/>
          </a:stretch>
        </p:blipFill>
        <p:spPr>
          <a:xfrm>
            <a:off x="292100" y="2707640"/>
            <a:ext cx="4210050" cy="2816225"/>
          </a:xfrm>
          <a:prstGeom prst="rect">
            <a:avLst/>
          </a:prstGeom>
        </p:spPr>
      </p:pic>
      <p:sp>
        <p:nvSpPr>
          <p:cNvPr id="4" name="文本框 3"/>
          <p:cNvSpPr txBox="1"/>
          <p:nvPr/>
        </p:nvSpPr>
        <p:spPr>
          <a:xfrm>
            <a:off x="1725295" y="5624830"/>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强化学习的过程</a:t>
            </a:r>
            <a:endParaRPr lang="zh-CN" sz="1000" b="0">
              <a:solidFill>
                <a:schemeClr val="bg1"/>
              </a:solidFill>
              <a:latin typeface="+mn-ea"/>
            </a:endParaRPr>
          </a:p>
        </p:txBody>
      </p:sp>
      <p:sp>
        <p:nvSpPr>
          <p:cNvPr id="30" name="文本框 29"/>
          <p:cNvSpPr txBox="1"/>
          <p:nvPr/>
        </p:nvSpPr>
        <p:spPr>
          <a:xfrm>
            <a:off x="4601210" y="2437765"/>
            <a:ext cx="7577455" cy="286131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chemeClr val="bg1"/>
                </a:solidFill>
                <a:latin typeface="+mn-ea"/>
              </a:rPr>
              <a:t>智能体就是承载强化学习算法的主体，比如机器人。</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智能体与环境之间通过状态</a:t>
            </a:r>
            <a:r>
              <a:rPr lang="en-US" altLang="zh-CN" sz="1000" b="0" i="1">
                <a:solidFill>
                  <a:schemeClr val="bg1"/>
                </a:solidFill>
                <a:latin typeface="Times New Roman" panose="02020603050405020304" charset="0"/>
                <a:cs typeface="Times New Roman" panose="02020603050405020304" charset="0"/>
              </a:rPr>
              <a:t>s</a:t>
            </a:r>
            <a:r>
              <a:rPr lang="zh-CN" altLang="en-US" sz="1000" b="0">
                <a:solidFill>
                  <a:schemeClr val="bg1"/>
                </a:solidFill>
                <a:latin typeface="+mn-ea"/>
              </a:rPr>
              <a:t>和行动</a:t>
            </a:r>
            <a:r>
              <a:rPr lang="en-US" altLang="zh-CN" sz="1000" b="0" i="1">
                <a:solidFill>
                  <a:schemeClr val="bg1"/>
                </a:solidFill>
                <a:latin typeface="Times New Roman" panose="02020603050405020304" charset="0"/>
                <a:cs typeface="Times New Roman" panose="02020603050405020304" charset="0"/>
              </a:rPr>
              <a:t>a</a:t>
            </a:r>
            <a:r>
              <a:rPr lang="zh-CN" altLang="en-US" sz="1000" b="0">
                <a:solidFill>
                  <a:schemeClr val="bg1"/>
                </a:solidFill>
                <a:latin typeface="+mn-ea"/>
              </a:rPr>
              <a:t>实现交互，同时环境会对智能体的每次行动给予回报</a:t>
            </a:r>
            <a:r>
              <a:rPr lang="en-US" altLang="zh-CN" sz="1000" b="0" i="1">
                <a:solidFill>
                  <a:schemeClr val="bg1"/>
                </a:solidFill>
                <a:latin typeface="Times New Roman" panose="02020603050405020304" charset="0"/>
                <a:cs typeface="Times New Roman" panose="02020603050405020304" charset="0"/>
              </a:rPr>
              <a:t>r</a:t>
            </a:r>
            <a:r>
              <a:rPr lang="zh-CN" altLang="en-US" sz="1000" b="0">
                <a:solidFill>
                  <a:schemeClr val="bg1"/>
                </a:solidFill>
                <a:latin typeface="+mn-ea"/>
              </a:rPr>
              <a:t>。</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假设智能体的任务是完成在地图中自主导航，那么状态</a:t>
            </a:r>
            <a:r>
              <a:rPr lang="en-US" altLang="zh-CN" sz="1000" b="0" i="1">
                <a:solidFill>
                  <a:schemeClr val="bg1"/>
                </a:solidFill>
                <a:latin typeface="Times New Roman" panose="02020603050405020304" charset="0"/>
                <a:cs typeface="Times New Roman" panose="02020603050405020304" charset="0"/>
              </a:rPr>
              <a:t>s</a:t>
            </a:r>
            <a:r>
              <a:rPr lang="zh-CN" altLang="en-US" sz="1000" b="0">
                <a:solidFill>
                  <a:schemeClr val="bg1"/>
                </a:solidFill>
                <a:latin typeface="+mn-ea"/>
              </a:rPr>
              <a:t>就代表机器人在地图中的位置以及周围障碍情况，行动</a:t>
            </a:r>
            <a:r>
              <a:rPr lang="en-US" altLang="zh-CN" sz="1000" b="0" i="1">
                <a:solidFill>
                  <a:schemeClr val="bg1"/>
                </a:solidFill>
                <a:latin typeface="Times New Roman" panose="02020603050405020304" charset="0"/>
                <a:cs typeface="Times New Roman" panose="02020603050405020304" charset="0"/>
              </a:rPr>
              <a:t>a</a:t>
            </a:r>
            <a:r>
              <a:rPr lang="zh-CN" altLang="en-US" sz="1000" b="0">
                <a:solidFill>
                  <a:schemeClr val="bg1"/>
                </a:solidFill>
                <a:latin typeface="+mn-ea"/>
              </a:rPr>
              <a:t>就代表机器人的线速度和角速度。</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回报</a:t>
            </a:r>
            <a:r>
              <a:rPr lang="en-US" altLang="zh-CN" sz="1000" b="0" i="1">
                <a:solidFill>
                  <a:schemeClr val="bg1"/>
                </a:solidFill>
                <a:latin typeface="Times New Roman" panose="02020603050405020304" charset="0"/>
                <a:cs typeface="Times New Roman" panose="02020603050405020304" charset="0"/>
              </a:rPr>
              <a:t>r</a:t>
            </a:r>
            <a:r>
              <a:rPr lang="zh-CN" altLang="en-US" sz="1000" b="0">
                <a:solidFill>
                  <a:schemeClr val="bg1"/>
                </a:solidFill>
                <a:latin typeface="+mn-ea"/>
              </a:rPr>
              <a:t>则是对机器人当前行动</a:t>
            </a:r>
            <a:r>
              <a:rPr lang="en-US" altLang="zh-CN" sz="1000" b="0" i="1">
                <a:solidFill>
                  <a:schemeClr val="bg1"/>
                </a:solidFill>
                <a:latin typeface="Times New Roman" panose="02020603050405020304" charset="0"/>
                <a:cs typeface="Times New Roman" panose="02020603050405020304" charset="0"/>
              </a:rPr>
              <a:t>a</a:t>
            </a:r>
            <a:r>
              <a:rPr lang="zh-CN" altLang="en-US" sz="1000" b="0">
                <a:solidFill>
                  <a:schemeClr val="bg1"/>
                </a:solidFill>
                <a:latin typeface="+mn-ea"/>
              </a:rPr>
              <a:t>表现好坏的评价，比如行动</a:t>
            </a:r>
            <a:r>
              <a:rPr lang="en-US" altLang="zh-CN" sz="1000" i="1">
                <a:solidFill>
                  <a:schemeClr val="bg1"/>
                </a:solidFill>
                <a:latin typeface="Times New Roman" panose="02020603050405020304" charset="0"/>
                <a:cs typeface="Times New Roman" panose="02020603050405020304" charset="0"/>
                <a:sym typeface="+mn-ea"/>
              </a:rPr>
              <a:t>a</a:t>
            </a:r>
            <a:r>
              <a:rPr lang="zh-CN" altLang="en-US" sz="1000" b="0">
                <a:solidFill>
                  <a:schemeClr val="bg1"/>
                </a:solidFill>
                <a:latin typeface="+mn-ea"/>
              </a:rPr>
              <a:t>执行后使得机器人处于不利状态（靠近障碍物、与障碍物发生碰撞、远离导航目标点等）时回报</a:t>
            </a:r>
            <a:r>
              <a:rPr lang="en-US" altLang="zh-CN" sz="1000" i="1">
                <a:solidFill>
                  <a:schemeClr val="bg1"/>
                </a:solidFill>
                <a:latin typeface="Times New Roman" panose="02020603050405020304" charset="0"/>
                <a:cs typeface="Times New Roman" panose="02020603050405020304" charset="0"/>
                <a:sym typeface="+mn-ea"/>
              </a:rPr>
              <a:t>r</a:t>
            </a:r>
            <a:r>
              <a:rPr lang="zh-CN" altLang="en-US" sz="1000" b="0">
                <a:solidFill>
                  <a:schemeClr val="bg1"/>
                </a:solidFill>
                <a:latin typeface="+mn-ea"/>
              </a:rPr>
              <a:t>为负数值，而行动</a:t>
            </a:r>
            <a:r>
              <a:rPr lang="en-US" altLang="zh-CN" sz="1000" i="1">
                <a:solidFill>
                  <a:schemeClr val="bg1"/>
                </a:solidFill>
                <a:latin typeface="Times New Roman" panose="02020603050405020304" charset="0"/>
                <a:cs typeface="Times New Roman" panose="02020603050405020304" charset="0"/>
                <a:sym typeface="+mn-ea"/>
              </a:rPr>
              <a:t>a</a:t>
            </a:r>
            <a:r>
              <a:rPr lang="zh-CN" altLang="en-US" sz="1000" b="0">
                <a:solidFill>
                  <a:schemeClr val="bg1"/>
                </a:solidFill>
                <a:latin typeface="+mn-ea"/>
              </a:rPr>
              <a:t>执行后使得机器人处于有利状态（远离障碍物、靠近导航目标点等）时回报</a:t>
            </a:r>
            <a:r>
              <a:rPr lang="en-US" altLang="zh-CN" sz="1000" i="1">
                <a:solidFill>
                  <a:schemeClr val="bg1"/>
                </a:solidFill>
                <a:latin typeface="Times New Roman" panose="02020603050405020304" charset="0"/>
                <a:cs typeface="Times New Roman" panose="02020603050405020304" charset="0"/>
                <a:sym typeface="+mn-ea"/>
              </a:rPr>
              <a:t>r</a:t>
            </a:r>
            <a:r>
              <a:rPr lang="zh-CN" altLang="en-US" sz="1000" b="0">
                <a:solidFill>
                  <a:schemeClr val="bg1"/>
                </a:solidFill>
                <a:latin typeface="+mn-ea"/>
              </a:rPr>
              <a:t>为正数值。当然定义回报的形式并不唯一，可以根据实际任务及需求来定义。</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chemeClr val="bg1"/>
                </a:solidFill>
                <a:latin typeface="+mn-ea"/>
              </a:rPr>
              <a:t>连接状态与行动关系的就是策略</a:t>
            </a:r>
            <a:r>
              <a:rPr lang="en-US" altLang="zh-CN" sz="1000" b="0">
                <a:solidFill>
                  <a:schemeClr val="bg1"/>
                </a:solidFill>
                <a:latin typeface="+mn-ea"/>
              </a:rPr>
              <a:t>π(</a:t>
            </a:r>
            <a:r>
              <a:rPr lang="en-US" altLang="zh-CN" sz="1000" b="0" i="1">
                <a:solidFill>
                  <a:schemeClr val="bg1"/>
                </a:solidFill>
                <a:latin typeface="Times New Roman" panose="02020603050405020304" charset="0"/>
                <a:cs typeface="Times New Roman" panose="02020603050405020304" charset="0"/>
              </a:rPr>
              <a:t>a</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s</a:t>
            </a:r>
            <a:r>
              <a:rPr lang="en-US" altLang="zh-CN" sz="1000" b="0">
                <a:solidFill>
                  <a:schemeClr val="bg1"/>
                </a:solidFill>
                <a:latin typeface="+mn-ea"/>
              </a:rPr>
              <a:t>)</a:t>
            </a:r>
            <a:r>
              <a:rPr lang="zh-CN" altLang="en-US" sz="1000" b="0">
                <a:solidFill>
                  <a:schemeClr val="bg1"/>
                </a:solidFill>
                <a:latin typeface="+mn-ea"/>
              </a:rPr>
              <a:t>，连接行动与状态关系的则是状态转移</a:t>
            </a:r>
            <a:r>
              <a:rPr lang="en-US" altLang="zh-CN" sz="1000" b="0">
                <a:solidFill>
                  <a:schemeClr val="bg1"/>
                </a:solidFill>
                <a:latin typeface="+mn-ea"/>
              </a:rPr>
              <a:t>P(</a:t>
            </a:r>
            <a:r>
              <a:rPr lang="en-US" altLang="zh-CN" sz="1000" b="0" i="1">
                <a:solidFill>
                  <a:schemeClr val="bg1"/>
                </a:solidFill>
                <a:latin typeface="Times New Roman" panose="02020603050405020304" charset="0"/>
                <a:cs typeface="Times New Roman" panose="02020603050405020304" charset="0"/>
              </a:rPr>
              <a:t>s</a:t>
            </a:r>
            <a:r>
              <a:rPr lang="en-US" altLang="zh-CN" sz="1000" b="0" i="1" baseline="-25000">
                <a:solidFill>
                  <a:schemeClr val="bg1"/>
                </a:solidFill>
                <a:latin typeface="Times New Roman" panose="02020603050405020304" charset="0"/>
                <a:cs typeface="Times New Roman" panose="02020603050405020304" charset="0"/>
              </a:rPr>
              <a:t>t+1</a:t>
            </a:r>
            <a:r>
              <a:rPr lang="en-US" altLang="zh-CN" sz="1000">
                <a:solidFill>
                  <a:schemeClr val="bg1"/>
                </a:solidFill>
                <a:latin typeface="Times New Roman" panose="02020603050405020304" charset="0"/>
                <a:cs typeface="Times New Roman" panose="02020603050405020304" charset="0"/>
              </a:rPr>
              <a:t>|</a:t>
            </a:r>
            <a:r>
              <a:rPr lang="en-US" altLang="zh-CN" sz="1000" i="1">
                <a:solidFill>
                  <a:schemeClr val="bg1"/>
                </a:solidFill>
                <a:latin typeface="Times New Roman" panose="02020603050405020304" charset="0"/>
                <a:cs typeface="Times New Roman" panose="02020603050405020304" charset="0"/>
                <a:sym typeface="+mn-ea"/>
              </a:rPr>
              <a:t>s</a:t>
            </a:r>
            <a:r>
              <a:rPr lang="en-US" altLang="zh-CN" sz="1000" i="1" baseline="-25000">
                <a:solidFill>
                  <a:schemeClr val="bg1"/>
                </a:solidFill>
                <a:latin typeface="Times New Roman" panose="02020603050405020304" charset="0"/>
                <a:cs typeface="Times New Roman" panose="02020603050405020304" charset="0"/>
                <a:sym typeface="+mn-ea"/>
              </a:rPr>
              <a:t>t </a:t>
            </a:r>
            <a:r>
              <a:rPr lang="en-US" altLang="zh-CN" sz="1000">
                <a:solidFill>
                  <a:schemeClr val="bg1"/>
                </a:solidFill>
                <a:latin typeface="Times New Roman" panose="02020603050405020304" charset="0"/>
                <a:cs typeface="Times New Roman" panose="02020603050405020304" charset="0"/>
                <a:sym typeface="+mn-ea"/>
              </a:rPr>
              <a:t>, </a:t>
            </a:r>
            <a:r>
              <a:rPr lang="en-US" altLang="zh-CN" sz="1000" i="1">
                <a:solidFill>
                  <a:schemeClr val="bg1"/>
                </a:solidFill>
                <a:latin typeface="Times New Roman" panose="02020603050405020304" charset="0"/>
                <a:cs typeface="Times New Roman" panose="02020603050405020304" charset="0"/>
                <a:sym typeface="+mn-ea"/>
              </a:rPr>
              <a:t>a</a:t>
            </a:r>
            <a:r>
              <a:rPr lang="en-US" altLang="zh-CN" sz="1000" i="1" baseline="-25000">
                <a:solidFill>
                  <a:schemeClr val="bg1"/>
                </a:solidFill>
                <a:latin typeface="Times New Roman" panose="02020603050405020304" charset="0"/>
                <a:cs typeface="Times New Roman" panose="02020603050405020304" charset="0"/>
                <a:sym typeface="+mn-ea"/>
              </a:rPr>
              <a:t>t</a:t>
            </a:r>
            <a:r>
              <a:rPr lang="en-US" altLang="zh-CN" sz="1000" b="0">
                <a:solidFill>
                  <a:schemeClr val="bg1"/>
                </a:solidFill>
                <a:latin typeface="+mn-ea"/>
              </a:rPr>
              <a:t>)</a:t>
            </a:r>
            <a:r>
              <a:rPr lang="zh-CN" altLang="en-US" sz="1000" b="0">
                <a:solidFill>
                  <a:schemeClr val="bg1"/>
                </a:solidFill>
                <a:latin typeface="+mn-ea"/>
              </a:rPr>
              <a:t>。</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rgbClr val="FF0000"/>
                </a:solidFill>
                <a:latin typeface="+mn-ea"/>
              </a:rPr>
              <a:t>强化学习过程其实就是利用试探行动获得的回报不断调整</a:t>
            </a:r>
            <a:r>
              <a:rPr lang="zh-CN" altLang="en-US" sz="1000">
                <a:solidFill>
                  <a:srgbClr val="FF0000"/>
                </a:solidFill>
                <a:latin typeface="+mn-ea"/>
                <a:sym typeface="+mn-ea"/>
              </a:rPr>
              <a:t>策略</a:t>
            </a:r>
            <a:r>
              <a:rPr lang="en-US" altLang="zh-CN" sz="1000">
                <a:solidFill>
                  <a:srgbClr val="FF0000"/>
                </a:solidFill>
                <a:latin typeface="+mn-ea"/>
                <a:sym typeface="+mn-ea"/>
              </a:rPr>
              <a:t>π(</a:t>
            </a:r>
            <a:r>
              <a:rPr lang="en-US" altLang="zh-CN" sz="1000" i="1">
                <a:solidFill>
                  <a:srgbClr val="FF0000"/>
                </a:solidFill>
                <a:latin typeface="Times New Roman" panose="02020603050405020304" charset="0"/>
                <a:cs typeface="Times New Roman" panose="02020603050405020304" charset="0"/>
                <a:sym typeface="+mn-ea"/>
              </a:rPr>
              <a:t>a</a:t>
            </a:r>
            <a:r>
              <a:rPr lang="en-US" altLang="zh-CN" sz="1000">
                <a:solidFill>
                  <a:srgbClr val="FF0000"/>
                </a:solidFill>
                <a:latin typeface="+mn-ea"/>
                <a:sym typeface="+mn-ea"/>
              </a:rPr>
              <a:t>|</a:t>
            </a:r>
            <a:r>
              <a:rPr lang="en-US" altLang="zh-CN" sz="1000" i="1">
                <a:solidFill>
                  <a:srgbClr val="FF0000"/>
                </a:solidFill>
                <a:latin typeface="Times New Roman" panose="02020603050405020304" charset="0"/>
                <a:cs typeface="Times New Roman" panose="02020603050405020304" charset="0"/>
                <a:sym typeface="+mn-ea"/>
              </a:rPr>
              <a:t>s</a:t>
            </a:r>
            <a:r>
              <a:rPr lang="en-US" altLang="zh-CN" sz="1000">
                <a:solidFill>
                  <a:srgbClr val="FF0000"/>
                </a:solidFill>
                <a:latin typeface="+mn-ea"/>
                <a:sym typeface="+mn-ea"/>
              </a:rPr>
              <a:t>)</a:t>
            </a:r>
            <a:r>
              <a:rPr lang="zh-CN" altLang="en-US" sz="1000">
                <a:solidFill>
                  <a:srgbClr val="FF0000"/>
                </a:solidFill>
                <a:latin typeface="+mn-ea"/>
                <a:sym typeface="+mn-ea"/>
              </a:rPr>
              <a:t>，直到策略</a:t>
            </a:r>
            <a:r>
              <a:rPr lang="en-US" altLang="zh-CN" sz="1000">
                <a:solidFill>
                  <a:srgbClr val="FF0000"/>
                </a:solidFill>
                <a:latin typeface="+mn-ea"/>
                <a:sym typeface="+mn-ea"/>
              </a:rPr>
              <a:t>π(</a:t>
            </a:r>
            <a:r>
              <a:rPr lang="en-US" altLang="zh-CN" sz="1000" i="1">
                <a:solidFill>
                  <a:srgbClr val="FF0000"/>
                </a:solidFill>
                <a:latin typeface="Times New Roman" panose="02020603050405020304" charset="0"/>
                <a:cs typeface="Times New Roman" panose="02020603050405020304" charset="0"/>
                <a:sym typeface="+mn-ea"/>
              </a:rPr>
              <a:t>a</a:t>
            </a:r>
            <a:r>
              <a:rPr lang="en-US" altLang="zh-CN" sz="1000">
                <a:solidFill>
                  <a:srgbClr val="FF0000"/>
                </a:solidFill>
                <a:latin typeface="+mn-ea"/>
                <a:sym typeface="+mn-ea"/>
              </a:rPr>
              <a:t>|</a:t>
            </a:r>
            <a:r>
              <a:rPr lang="en-US" altLang="zh-CN" sz="1000" i="1">
                <a:solidFill>
                  <a:srgbClr val="FF0000"/>
                </a:solidFill>
                <a:latin typeface="Times New Roman" panose="02020603050405020304" charset="0"/>
                <a:cs typeface="Times New Roman" panose="02020603050405020304" charset="0"/>
                <a:sym typeface="+mn-ea"/>
              </a:rPr>
              <a:t>s</a:t>
            </a:r>
            <a:r>
              <a:rPr lang="en-US" altLang="zh-CN" sz="1000">
                <a:solidFill>
                  <a:srgbClr val="FF0000"/>
                </a:solidFill>
                <a:latin typeface="+mn-ea"/>
                <a:sym typeface="+mn-ea"/>
              </a:rPr>
              <a:t>)</a:t>
            </a:r>
            <a:r>
              <a:rPr lang="zh-CN" altLang="en-US" sz="1000">
                <a:solidFill>
                  <a:srgbClr val="FF0000"/>
                </a:solidFill>
                <a:latin typeface="+mn-ea"/>
                <a:sym typeface="+mn-ea"/>
              </a:rPr>
              <a:t>最优为止。</a:t>
            </a:r>
            <a:endParaRPr lang="zh-CN" altLang="en-US" sz="1000" b="0">
              <a:solidFill>
                <a:srgbClr val="FF0000"/>
              </a:solidFill>
              <a:latin typeface="+mn-ea"/>
              <a:sym typeface="+mn-ea"/>
            </a:endParaRPr>
          </a:p>
        </p:txBody>
      </p:sp>
      <p:sp>
        <p:nvSpPr>
          <p:cNvPr id="17" name="文本框 16"/>
          <p:cNvSpPr txBox="1"/>
          <p:nvPr/>
        </p:nvSpPr>
        <p:spPr>
          <a:xfrm>
            <a:off x="4002405" y="6409055"/>
            <a:ext cx="346710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思考：什么样的</a:t>
            </a:r>
            <a:r>
              <a:rPr lang="zh-CN" altLang="en-US" sz="1000">
                <a:solidFill>
                  <a:srgbClr val="FFFF00"/>
                </a:solidFill>
                <a:latin typeface="+mn-ea"/>
                <a:sym typeface="+mn-ea"/>
              </a:rPr>
              <a:t>策略</a:t>
            </a:r>
            <a:r>
              <a:rPr lang="en-US" altLang="zh-CN" sz="1000">
                <a:solidFill>
                  <a:srgbClr val="FFFF00"/>
                </a:solidFill>
                <a:latin typeface="+mn-ea"/>
                <a:sym typeface="+mn-ea"/>
              </a:rPr>
              <a:t>π(</a:t>
            </a:r>
            <a:r>
              <a:rPr lang="en-US" altLang="zh-CN" sz="1000" i="1">
                <a:solidFill>
                  <a:srgbClr val="FFFF00"/>
                </a:solidFill>
                <a:latin typeface="Times New Roman" panose="02020603050405020304" charset="0"/>
                <a:cs typeface="Times New Roman" panose="02020603050405020304" charset="0"/>
                <a:sym typeface="+mn-ea"/>
              </a:rPr>
              <a:t>a</a:t>
            </a:r>
            <a:r>
              <a:rPr lang="en-US" altLang="zh-CN" sz="1000">
                <a:solidFill>
                  <a:srgbClr val="FFFF00"/>
                </a:solidFill>
                <a:latin typeface="+mn-ea"/>
                <a:sym typeface="+mn-ea"/>
              </a:rPr>
              <a:t>|</a:t>
            </a:r>
            <a:r>
              <a:rPr lang="en-US" altLang="zh-CN" sz="1000" i="1">
                <a:solidFill>
                  <a:srgbClr val="FFFF00"/>
                </a:solidFill>
                <a:latin typeface="Times New Roman" panose="02020603050405020304" charset="0"/>
                <a:cs typeface="Times New Roman" panose="02020603050405020304" charset="0"/>
                <a:sym typeface="+mn-ea"/>
              </a:rPr>
              <a:t>s</a:t>
            </a:r>
            <a:r>
              <a:rPr lang="en-US" altLang="zh-CN" sz="1000">
                <a:solidFill>
                  <a:srgbClr val="FFFF00"/>
                </a:solidFill>
                <a:latin typeface="+mn-ea"/>
                <a:sym typeface="+mn-ea"/>
              </a:rPr>
              <a:t>)</a:t>
            </a:r>
            <a:r>
              <a:rPr lang="zh-CN" altLang="en-US" sz="1000">
                <a:solidFill>
                  <a:srgbClr val="FFFF00"/>
                </a:solidFill>
                <a:latin typeface="+mn-ea"/>
                <a:sym typeface="+mn-ea"/>
              </a:rPr>
              <a:t>才算最优策略呢？</a:t>
            </a:r>
            <a:endParaRPr lang="zh-CN" altLang="en-US" sz="1000" b="0">
              <a:solidFill>
                <a:srgbClr val="FFFF00"/>
              </a:solidFill>
              <a:latin typeface="+mn-ea"/>
              <a:sym typeface="+mn-ea"/>
            </a:endParaRPr>
          </a:p>
        </p:txBody>
      </p:sp>
      <p:graphicFrame>
        <p:nvGraphicFramePr>
          <p:cNvPr id="20" name="对象 -2147477801"/>
          <p:cNvGraphicFramePr>
            <a:graphicFrameLocks noChangeAspect="1"/>
          </p:cNvGraphicFramePr>
          <p:nvPr>
            <p:custDataLst>
              <p:tags r:id="rId8"/>
            </p:custDataLst>
          </p:nvPr>
        </p:nvGraphicFramePr>
        <p:xfrm>
          <a:off x="4861243" y="5325745"/>
          <a:ext cx="1553845" cy="388620"/>
        </p:xfrm>
        <a:graphic>
          <a:graphicData uri="http://schemas.openxmlformats.org/presentationml/2006/ole">
            <mc:AlternateContent xmlns:mc="http://schemas.openxmlformats.org/markup-compatibility/2006">
              <mc:Choice xmlns:v="urn:schemas-microsoft-com:vml" Requires="v">
                <p:oleObj spid="_x0000_s3076" name="" r:id="rId9" imgW="1257300" imgH="316865" progId="Equation.KSEE3">
                  <p:embed/>
                </p:oleObj>
              </mc:Choice>
              <mc:Fallback>
                <p:oleObj name="" r:id="rId9" imgW="1257300" imgH="316865" progId="Equation.KSEE3">
                  <p:embed/>
                  <p:pic>
                    <p:nvPicPr>
                      <p:cNvPr id="0" name="图片 3075"/>
                      <p:cNvPicPr/>
                      <p:nvPr/>
                    </p:nvPicPr>
                    <p:blipFill>
                      <a:blip r:embed="rId10"/>
                      <a:stretch>
                        <a:fillRect/>
                      </a:stretch>
                    </p:blipFill>
                    <p:spPr>
                      <a:xfrm>
                        <a:off x="4861243" y="5325745"/>
                        <a:ext cx="1553845" cy="388620"/>
                      </a:xfrm>
                      <a:prstGeom prst="rect">
                        <a:avLst/>
                      </a:prstGeom>
                      <a:solidFill>
                        <a:schemeClr val="bg1"/>
                      </a:solidFill>
                      <a:ln w="38100">
                        <a:noFill/>
                        <a:miter/>
                      </a:ln>
                    </p:spPr>
                  </p:pic>
                </p:oleObj>
              </mc:Fallback>
            </mc:AlternateContent>
          </a:graphicData>
        </a:graphic>
      </p:graphicFrame>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06245" y="1703705"/>
            <a:ext cx="1753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574415" y="1056005"/>
            <a:ext cx="310515" cy="1535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3865245" y="1000125"/>
            <a:ext cx="1854200" cy="1630045"/>
          </a:xfrm>
          <a:prstGeom prst="rect">
            <a:avLst/>
          </a:prstGeom>
          <a:noFill/>
          <a:ln w="9525">
            <a:noFill/>
          </a:ln>
        </p:spPr>
        <p:txBody>
          <a:bodyPr wrap="square">
            <a:spAutoFit/>
          </a:bodyPr>
          <a:p>
            <a:pPr indent="0">
              <a:lnSpc>
                <a:spcPct val="200000"/>
              </a:lnSpc>
              <a:buNone/>
            </a:pPr>
            <a:r>
              <a:rPr lang="zh-CN" altLang="en-US" sz="1000">
                <a:solidFill>
                  <a:srgbClr val="FFFF00"/>
                </a:solidFill>
                <a:latin typeface="+mn-ea"/>
                <a:sym typeface="+mn-ea"/>
              </a:rPr>
              <a:t>马尔可夫决策过程</a:t>
            </a:r>
            <a:endParaRPr lang="zh-CN" altLang="en-US" sz="1000">
              <a:solidFill>
                <a:srgbClr val="FFFF00"/>
              </a:solidFill>
              <a:latin typeface="+mn-ea"/>
              <a:sym typeface="+mn-ea"/>
            </a:endParaRPr>
          </a:p>
          <a:p>
            <a:pPr indent="0">
              <a:lnSpc>
                <a:spcPct val="200000"/>
              </a:lnSpc>
              <a:buNone/>
            </a:pPr>
            <a:r>
              <a:rPr lang="zh-CN" altLang="en-US" sz="1000">
                <a:solidFill>
                  <a:schemeClr val="bg1"/>
                </a:solidFill>
                <a:latin typeface="+mn-ea"/>
                <a:sym typeface="+mn-ea"/>
              </a:rPr>
              <a:t>价值函数</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贝尔曼方程</a:t>
            </a:r>
            <a:endParaRPr lang="zh-CN" altLang="en-US" sz="1000" b="0">
              <a:solidFill>
                <a:schemeClr val="bg1"/>
              </a:solidFill>
              <a:latin typeface="+mn-ea"/>
            </a:endParaRPr>
          </a:p>
          <a:p>
            <a:pPr indent="0">
              <a:lnSpc>
                <a:spcPct val="200000"/>
              </a:lnSpc>
              <a:buNone/>
            </a:pPr>
            <a:r>
              <a:rPr lang="zh-CN" altLang="en-US" sz="1000">
                <a:solidFill>
                  <a:schemeClr val="bg1"/>
                </a:solidFill>
                <a:latin typeface="+mn-ea"/>
                <a:sym typeface="+mn-ea"/>
              </a:rPr>
              <a:t>贝尔曼最优方程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马尔可夫决策过程求解方法</a:t>
            </a:r>
            <a:endParaRPr lang="zh-CN" sz="1000" b="0">
              <a:solidFill>
                <a:schemeClr val="bg1"/>
              </a:solidFill>
              <a:latin typeface="+mn-ea"/>
            </a:endParaRPr>
          </a:p>
        </p:txBody>
      </p:sp>
      <p:sp>
        <p:nvSpPr>
          <p:cNvPr id="10" name="文本框 9"/>
          <p:cNvSpPr txBox="1"/>
          <p:nvPr/>
        </p:nvSpPr>
        <p:spPr>
          <a:xfrm>
            <a:off x="5449570" y="1000125"/>
            <a:ext cx="6831965" cy="706755"/>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强化学习主要用来解决</a:t>
            </a:r>
            <a:r>
              <a:rPr lang="zh-CN" sz="1000" b="0">
                <a:solidFill>
                  <a:schemeClr val="bg1"/>
                </a:solidFill>
                <a:highlight>
                  <a:srgbClr val="008080"/>
                </a:highlight>
                <a:latin typeface="+mn-ea"/>
              </a:rPr>
              <a:t>序贯决策</a:t>
            </a:r>
            <a:r>
              <a:rPr lang="zh-CN" sz="1000" b="0">
                <a:solidFill>
                  <a:schemeClr val="bg1"/>
                </a:solidFill>
                <a:latin typeface="+mn-ea"/>
              </a:rPr>
              <a:t>问题，而序贯决策问题通常用马尔可夫决策过程（Markov Decision Process，</a:t>
            </a:r>
            <a:r>
              <a:rPr lang="zh-CN" sz="1000" b="0">
                <a:solidFill>
                  <a:srgbClr val="FF0000"/>
                </a:solidFill>
                <a:latin typeface="+mn-ea"/>
              </a:rPr>
              <a:t>MDP</a:t>
            </a:r>
            <a:r>
              <a:rPr lang="zh-CN" sz="1000" b="0">
                <a:solidFill>
                  <a:schemeClr val="bg1"/>
                </a:solidFill>
                <a:latin typeface="+mn-ea"/>
              </a:rPr>
              <a:t>）来描述，下面对马尔可夫决策过程的数学形式进行介绍。</a:t>
            </a:r>
            <a:endParaRPr lang="zh-CN" sz="1000" b="0">
              <a:solidFill>
                <a:schemeClr val="bg1"/>
              </a:solidFill>
              <a:latin typeface="+mn-ea"/>
            </a:endParaRPr>
          </a:p>
        </p:txBody>
      </p:sp>
      <p:sp>
        <p:nvSpPr>
          <p:cNvPr id="21" name="文本框 20"/>
          <p:cNvSpPr txBox="1"/>
          <p:nvPr/>
        </p:nvSpPr>
        <p:spPr>
          <a:xfrm>
            <a:off x="6009005" y="2591435"/>
            <a:ext cx="5965825" cy="286131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rgbClr val="FFFF00"/>
                </a:solidFill>
                <a:latin typeface="+mn-ea"/>
              </a:rPr>
              <a:t>马尔可夫性：</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系统当前状态仅与前一时刻状态有依赖关系，而与更早的状态无关</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rgbClr val="FFFF00"/>
                </a:solidFill>
                <a:latin typeface="+mn-ea"/>
              </a:rPr>
              <a:t>马尔可夫过程：</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具有马尔可夫性的随机过程</a:t>
            </a:r>
            <a:endParaRPr lang="zh-CN" altLang="en-US" sz="1000" b="0">
              <a:solidFill>
                <a:schemeClr val="bg1"/>
              </a:solidFill>
              <a:latin typeface="+mn-ea"/>
            </a:endParaRPr>
          </a:p>
          <a:p>
            <a:pPr marL="228600" indent="-228600">
              <a:lnSpc>
                <a:spcPct val="200000"/>
              </a:lnSpc>
              <a:buFont typeface="Wingdings" panose="05000000000000000000" charset="0"/>
              <a:buAutoNum type="arabicPeriod"/>
            </a:pPr>
            <a:r>
              <a:rPr lang="zh-CN" altLang="en-US" sz="1000" b="0">
                <a:solidFill>
                  <a:schemeClr val="bg1"/>
                </a:solidFill>
                <a:latin typeface="+mn-ea"/>
              </a:rPr>
              <a:t>时间离散、状态离散的马尔可夫过程，称为马尔可夫链。</a:t>
            </a:r>
            <a:endParaRPr lang="zh-CN" altLang="en-US" sz="1000" b="0">
              <a:solidFill>
                <a:schemeClr val="bg1"/>
              </a:solidFill>
              <a:latin typeface="+mn-ea"/>
            </a:endParaRPr>
          </a:p>
          <a:p>
            <a:pPr marL="228600" indent="-228600">
              <a:lnSpc>
                <a:spcPct val="200000"/>
              </a:lnSpc>
              <a:buFont typeface="Wingdings" panose="05000000000000000000" charset="0"/>
              <a:buAutoNum type="arabicPeriod"/>
            </a:pPr>
            <a:r>
              <a:rPr lang="zh-CN" altLang="en-US" sz="1000" b="0">
                <a:solidFill>
                  <a:schemeClr val="bg1"/>
                </a:solidFill>
                <a:latin typeface="+mn-ea"/>
              </a:rPr>
              <a:t>时间连续、状态离散的马尔可夫过程，称为连续时间的马尔可夫链。</a:t>
            </a:r>
            <a:endParaRPr lang="zh-CN" altLang="en-US" sz="1000" b="0">
              <a:solidFill>
                <a:schemeClr val="bg1"/>
              </a:solidFill>
              <a:latin typeface="+mn-ea"/>
            </a:endParaRPr>
          </a:p>
          <a:p>
            <a:pPr marL="228600" indent="-228600">
              <a:lnSpc>
                <a:spcPct val="200000"/>
              </a:lnSpc>
              <a:buFont typeface="Wingdings" panose="05000000000000000000" charset="0"/>
              <a:buAutoNum type="arabicPeriod"/>
            </a:pPr>
            <a:r>
              <a:rPr lang="zh-CN" altLang="en-US" sz="1000" b="0">
                <a:solidFill>
                  <a:schemeClr val="bg1"/>
                </a:solidFill>
                <a:latin typeface="+mn-ea"/>
              </a:rPr>
              <a:t>时间连续、状态连续的马尔可夫过程，称为一般的马尔可夫过程。</a:t>
            </a:r>
            <a:endParaRPr lang="zh-CN" altLang="en-US" sz="1000" b="0">
              <a:solidFill>
                <a:schemeClr val="bg1"/>
              </a:solidFill>
              <a:latin typeface="+mn-ea"/>
            </a:endParaRPr>
          </a:p>
          <a:p>
            <a:pPr marL="171450" indent="-171450">
              <a:lnSpc>
                <a:spcPct val="200000"/>
              </a:lnSpc>
              <a:buFont typeface="Wingdings" panose="05000000000000000000" charset="0"/>
              <a:buChar char="Ø"/>
            </a:pPr>
            <a:r>
              <a:rPr lang="zh-CN" altLang="en-US" sz="1000" b="0">
                <a:solidFill>
                  <a:srgbClr val="FFFF00"/>
                </a:solidFill>
                <a:latin typeface="+mn-ea"/>
              </a:rPr>
              <a:t>马尔可夫决策过程：</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考虑了</a:t>
            </a:r>
            <a:r>
              <a:rPr lang="zh-CN" altLang="en-US" sz="1000" b="0">
                <a:solidFill>
                  <a:srgbClr val="FFFF00"/>
                </a:solidFill>
                <a:highlight>
                  <a:srgbClr val="008080"/>
                </a:highlight>
                <a:latin typeface="+mn-ea"/>
              </a:rPr>
              <a:t>决策行动</a:t>
            </a:r>
            <a:r>
              <a:rPr lang="en-US" altLang="zh-CN" sz="1000" b="0" i="1">
                <a:solidFill>
                  <a:srgbClr val="FFFF00"/>
                </a:solidFill>
                <a:highlight>
                  <a:srgbClr val="008080"/>
                </a:highlight>
                <a:latin typeface="Times New Roman" panose="02020603050405020304" charset="0"/>
                <a:cs typeface="Times New Roman" panose="02020603050405020304" charset="0"/>
              </a:rPr>
              <a:t>A</a:t>
            </a:r>
            <a:r>
              <a:rPr lang="zh-CN" altLang="en-US" sz="1000" b="0">
                <a:solidFill>
                  <a:schemeClr val="bg1"/>
                </a:solidFill>
                <a:latin typeface="+mn-ea"/>
              </a:rPr>
              <a:t>的马尔可夫过程就是马尔可夫决策过程，马尔可夫决策过程由元组</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S</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A</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P</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R</a:t>
            </a:r>
            <a:r>
              <a:rPr lang="en-US" altLang="zh-CN" sz="1000" b="0">
                <a:solidFill>
                  <a:schemeClr val="bg1"/>
                </a:solidFill>
                <a:latin typeface="+mn-ea"/>
              </a:rPr>
              <a:t>,</a:t>
            </a:r>
            <a:r>
              <a:rPr lang="en-US" altLang="zh-CN" sz="1000" b="0" i="1">
                <a:solidFill>
                  <a:schemeClr val="bg1"/>
                </a:solidFill>
                <a:latin typeface="Times New Roman" panose="02020603050405020304" charset="0"/>
                <a:cs typeface="Times New Roman" panose="02020603050405020304" charset="0"/>
              </a:rPr>
              <a:t>γ</a:t>
            </a:r>
            <a:r>
              <a:rPr lang="en-US" altLang="zh-CN" sz="1000" b="0">
                <a:solidFill>
                  <a:schemeClr val="bg1"/>
                </a:solidFill>
                <a:latin typeface="+mn-ea"/>
              </a:rPr>
              <a:t>)</a:t>
            </a:r>
            <a:r>
              <a:rPr lang="zh-CN" altLang="en-US" sz="1000" b="0">
                <a:solidFill>
                  <a:schemeClr val="bg1"/>
                </a:solidFill>
                <a:latin typeface="+mn-ea"/>
              </a:rPr>
              <a:t>表示</a:t>
            </a:r>
            <a:endParaRPr lang="zh-CN" altLang="en-US" sz="1000" b="0">
              <a:solidFill>
                <a:schemeClr val="bg1"/>
              </a:solidFill>
              <a:latin typeface="+mn-ea"/>
            </a:endParaRPr>
          </a:p>
        </p:txBody>
      </p:sp>
      <p:graphicFrame>
        <p:nvGraphicFramePr>
          <p:cNvPr id="-2147482359" name="对象 -2147482360"/>
          <p:cNvGraphicFramePr>
            <a:graphicFrameLocks noChangeAspect="1"/>
          </p:cNvGraphicFramePr>
          <p:nvPr>
            <p:custDataLst>
              <p:tags r:id="rId7"/>
            </p:custDataLst>
          </p:nvPr>
        </p:nvGraphicFramePr>
        <p:xfrm>
          <a:off x="3460115" y="2728595"/>
          <a:ext cx="708660" cy="283210"/>
        </p:xfrm>
        <a:graphic>
          <a:graphicData uri="http://schemas.openxmlformats.org/presentationml/2006/ole">
            <mc:AlternateContent xmlns:mc="http://schemas.openxmlformats.org/markup-compatibility/2006">
              <mc:Choice xmlns:v="urn:schemas-microsoft-com:vml" Requires="v">
                <p:oleObj spid="_x0000_s12" name="" r:id="rId8" imgW="571500" imgH="228600" progId="Equation.KSEE3">
                  <p:embed/>
                </p:oleObj>
              </mc:Choice>
              <mc:Fallback>
                <p:oleObj name="" r:id="rId8" imgW="571500" imgH="228600" progId="Equation.KSEE3">
                  <p:embed/>
                  <p:pic>
                    <p:nvPicPr>
                      <p:cNvPr id="0" name="图片 11"/>
                      <p:cNvPicPr/>
                      <p:nvPr/>
                    </p:nvPicPr>
                    <p:blipFill>
                      <a:blip r:embed="rId9"/>
                      <a:stretch>
                        <a:fillRect/>
                      </a:stretch>
                    </p:blipFill>
                    <p:spPr>
                      <a:xfrm>
                        <a:off x="3460115" y="2728595"/>
                        <a:ext cx="708660" cy="283210"/>
                      </a:xfrm>
                      <a:prstGeom prst="rect">
                        <a:avLst/>
                      </a:prstGeom>
                      <a:solidFill>
                        <a:schemeClr val="bg1"/>
                      </a:solidFill>
                      <a:ln w="38100">
                        <a:noFill/>
                        <a:miter/>
                      </a:ln>
                    </p:spPr>
                  </p:pic>
                </p:oleObj>
              </mc:Fallback>
            </mc:AlternateContent>
          </a:graphicData>
        </a:graphic>
      </p:graphicFrame>
      <p:graphicFrame>
        <p:nvGraphicFramePr>
          <p:cNvPr id="-2147482358" name="对象 -2147482359"/>
          <p:cNvGraphicFramePr>
            <a:graphicFrameLocks noChangeAspect="1"/>
          </p:cNvGraphicFramePr>
          <p:nvPr>
            <p:custDataLst>
              <p:tags r:id="rId10"/>
            </p:custDataLst>
          </p:nvPr>
        </p:nvGraphicFramePr>
        <p:xfrm>
          <a:off x="3459798" y="3077845"/>
          <a:ext cx="1022985" cy="283210"/>
        </p:xfrm>
        <a:graphic>
          <a:graphicData uri="http://schemas.openxmlformats.org/presentationml/2006/ole">
            <mc:AlternateContent xmlns:mc="http://schemas.openxmlformats.org/markup-compatibility/2006">
              <mc:Choice xmlns:v="urn:schemas-microsoft-com:vml" Requires="v">
                <p:oleObj spid="_x0000_s14" name="" r:id="rId11" imgW="825500" imgH="228600" progId="Equation.KSEE3">
                  <p:embed/>
                </p:oleObj>
              </mc:Choice>
              <mc:Fallback>
                <p:oleObj name="" r:id="rId11" imgW="825500" imgH="228600" progId="Equation.KSEE3">
                  <p:embed/>
                  <p:pic>
                    <p:nvPicPr>
                      <p:cNvPr id="0" name="图片 13"/>
                      <p:cNvPicPr/>
                      <p:nvPr/>
                    </p:nvPicPr>
                    <p:blipFill>
                      <a:blip r:embed="rId12"/>
                      <a:stretch>
                        <a:fillRect/>
                      </a:stretch>
                    </p:blipFill>
                    <p:spPr>
                      <a:xfrm>
                        <a:off x="3459798" y="3077845"/>
                        <a:ext cx="1022985" cy="283210"/>
                      </a:xfrm>
                      <a:prstGeom prst="rect">
                        <a:avLst/>
                      </a:prstGeom>
                      <a:solidFill>
                        <a:schemeClr val="bg1"/>
                      </a:solidFill>
                      <a:ln w="38100">
                        <a:noFill/>
                        <a:miter/>
                      </a:ln>
                    </p:spPr>
                  </p:pic>
                </p:oleObj>
              </mc:Fallback>
            </mc:AlternateContent>
          </a:graphicData>
        </a:graphic>
      </p:graphicFrame>
      <p:sp>
        <p:nvSpPr>
          <p:cNvPr id="16" name="右箭头 15"/>
          <p:cNvSpPr/>
          <p:nvPr>
            <p:custDataLst>
              <p:tags r:id="rId13"/>
            </p:custDataLst>
          </p:nvPr>
        </p:nvSpPr>
        <p:spPr>
          <a:xfrm flipH="1">
            <a:off x="4688205" y="3011805"/>
            <a:ext cx="117856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custDataLst>
              <p:tags r:id="rId14"/>
            </p:custDataLst>
          </p:nvPr>
        </p:nvSpPr>
        <p:spPr>
          <a:xfrm flipH="1">
            <a:off x="5215255" y="4076700"/>
            <a:ext cx="65151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2" name="图片 21"/>
          <p:cNvPicPr>
            <a:picLocks noChangeAspect="1"/>
          </p:cNvPicPr>
          <p:nvPr>
            <p:custDataLst>
              <p:tags r:id="rId15"/>
            </p:custDataLst>
          </p:nvPr>
        </p:nvPicPr>
        <p:blipFill>
          <a:blip r:embed="rId16"/>
          <a:stretch>
            <a:fillRect/>
          </a:stretch>
        </p:blipFill>
        <p:spPr>
          <a:xfrm>
            <a:off x="453390" y="3745865"/>
            <a:ext cx="4619625" cy="1885950"/>
          </a:xfrm>
          <a:prstGeom prst="rect">
            <a:avLst/>
          </a:prstGeom>
        </p:spPr>
      </p:pic>
      <p:sp>
        <p:nvSpPr>
          <p:cNvPr id="26" name="文本框 25"/>
          <p:cNvSpPr txBox="1"/>
          <p:nvPr/>
        </p:nvSpPr>
        <p:spPr>
          <a:xfrm>
            <a:off x="967105" y="5631815"/>
            <a:ext cx="351599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时间、状态均离散的马尔可夫过程（或马尔可夫链）</a:t>
            </a:r>
            <a:endParaRPr lang="zh-CN" sz="1000" b="0">
              <a:solidFill>
                <a:srgbClr val="FFFF00"/>
              </a:solidFill>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2147482358"/>
                                        </p:tgtEl>
                                        <p:attrNameLst>
                                          <p:attrName>style.visibility</p:attrName>
                                        </p:attrNameLst>
                                      </p:cBhvr>
                                      <p:to>
                                        <p:strVal val="visible"/>
                                      </p:to>
                                    </p:set>
                                    <p:animEffect transition="in" filter="blinds(horizontal)">
                                      <p:cBhvr>
                                        <p:cTn id="31" dur="500"/>
                                        <p:tgtEl>
                                          <p:spTgt spid="-2147482358"/>
                                        </p:tgtEl>
                                      </p:cBhvr>
                                    </p:animEffect>
                                  </p:childTnLst>
                                </p:cTn>
                              </p:par>
                              <p:par>
                                <p:cTn id="32" presetID="3" presetClass="entr" presetSubtype="10" fill="hold" nodeType="withEffect">
                                  <p:stCondLst>
                                    <p:cond delay="0"/>
                                  </p:stCondLst>
                                  <p:childTnLst>
                                    <p:set>
                                      <p:cBhvr>
                                        <p:cTn id="33" dur="1" fill="hold">
                                          <p:stCondLst>
                                            <p:cond delay="0"/>
                                          </p:stCondLst>
                                        </p:cTn>
                                        <p:tgtEl>
                                          <p:spTgt spid="-2147482359"/>
                                        </p:tgtEl>
                                        <p:attrNameLst>
                                          <p:attrName>style.visibility</p:attrName>
                                        </p:attrNameLst>
                                      </p:cBhvr>
                                      <p:to>
                                        <p:strVal val="visible"/>
                                      </p:to>
                                    </p:set>
                                    <p:animEffect transition="in" filter="blinds(horizontal)">
                                      <p:cBhvr>
                                        <p:cTn id="34" dur="500"/>
                                        <p:tgtEl>
                                          <p:spTgt spid="-214748235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p:bldP spid="21" grpId="0"/>
      <p:bldP spid="16" grpId="0" animBg="1"/>
      <p:bldP spid="18"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06245" y="1703705"/>
            <a:ext cx="1753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574415" y="1056005"/>
            <a:ext cx="310515" cy="1535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3865245" y="1000125"/>
            <a:ext cx="1854200" cy="1630045"/>
          </a:xfrm>
          <a:prstGeom prst="rect">
            <a:avLst/>
          </a:prstGeom>
          <a:noFill/>
          <a:ln w="9525">
            <a:noFill/>
          </a:ln>
        </p:spPr>
        <p:txBody>
          <a:bodyPr wrap="square">
            <a:spAutoFit/>
          </a:bodyPr>
          <a:p>
            <a:pPr indent="0">
              <a:lnSpc>
                <a:spcPct val="200000"/>
              </a:lnSpc>
              <a:buNone/>
            </a:pPr>
            <a:r>
              <a:rPr lang="zh-CN" altLang="en-US" sz="1000">
                <a:solidFill>
                  <a:schemeClr val="bg1"/>
                </a:solidFill>
                <a:latin typeface="+mn-ea"/>
                <a:sym typeface="+mn-ea"/>
              </a:rPr>
              <a:t>马尔可夫决策过程</a:t>
            </a:r>
            <a:endParaRPr lang="zh-CN" altLang="en-US" sz="1000">
              <a:solidFill>
                <a:schemeClr val="bg1"/>
              </a:solidFill>
              <a:latin typeface="+mn-ea"/>
              <a:sym typeface="+mn-ea"/>
            </a:endParaRPr>
          </a:p>
          <a:p>
            <a:pPr indent="0">
              <a:lnSpc>
                <a:spcPct val="200000"/>
              </a:lnSpc>
              <a:buNone/>
            </a:pPr>
            <a:r>
              <a:rPr lang="zh-CN" altLang="en-US" sz="1000">
                <a:solidFill>
                  <a:srgbClr val="FFFF00"/>
                </a:solidFill>
                <a:latin typeface="+mn-ea"/>
                <a:sym typeface="+mn-ea"/>
              </a:rPr>
              <a:t>价值函数</a:t>
            </a:r>
            <a:endParaRPr lang="zh-CN" altLang="en-US" sz="1000">
              <a:solidFill>
                <a:srgbClr val="FFFF00"/>
              </a:solidFill>
              <a:latin typeface="+mn-ea"/>
              <a:sym typeface="+mn-ea"/>
            </a:endParaRPr>
          </a:p>
          <a:p>
            <a:pPr indent="0">
              <a:lnSpc>
                <a:spcPct val="200000"/>
              </a:lnSpc>
              <a:buNone/>
            </a:pPr>
            <a:r>
              <a:rPr lang="zh-CN" altLang="en-US" sz="1000">
                <a:solidFill>
                  <a:schemeClr val="bg1"/>
                </a:solidFill>
                <a:latin typeface="+mn-ea"/>
                <a:sym typeface="+mn-ea"/>
              </a:rPr>
              <a:t>贝尔曼方程</a:t>
            </a:r>
            <a:endParaRPr lang="zh-CN" altLang="en-US" sz="1000" b="0">
              <a:solidFill>
                <a:schemeClr val="bg1"/>
              </a:solidFill>
              <a:latin typeface="+mn-ea"/>
            </a:endParaRPr>
          </a:p>
          <a:p>
            <a:pPr indent="0">
              <a:lnSpc>
                <a:spcPct val="200000"/>
              </a:lnSpc>
              <a:buNone/>
            </a:pPr>
            <a:r>
              <a:rPr lang="zh-CN" altLang="en-US" sz="1000">
                <a:solidFill>
                  <a:schemeClr val="bg1"/>
                </a:solidFill>
                <a:latin typeface="+mn-ea"/>
                <a:sym typeface="+mn-ea"/>
              </a:rPr>
              <a:t>贝尔曼最优方程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马尔可夫决策过程求解方法</a:t>
            </a:r>
            <a:endParaRPr lang="zh-CN" sz="1000" b="0">
              <a:solidFill>
                <a:schemeClr val="bg1"/>
              </a:solidFill>
              <a:latin typeface="+mn-ea"/>
            </a:endParaRPr>
          </a:p>
        </p:txBody>
      </p:sp>
      <p:graphicFrame>
        <p:nvGraphicFramePr>
          <p:cNvPr id="27" name="对象 -2147478403"/>
          <p:cNvGraphicFramePr>
            <a:graphicFrameLocks noChangeAspect="1"/>
          </p:cNvGraphicFramePr>
          <p:nvPr>
            <p:custDataLst>
              <p:tags r:id="rId7"/>
            </p:custDataLst>
          </p:nvPr>
        </p:nvGraphicFramePr>
        <p:xfrm>
          <a:off x="2455545" y="5494020"/>
          <a:ext cx="1821180" cy="281940"/>
        </p:xfrm>
        <a:graphic>
          <a:graphicData uri="http://schemas.openxmlformats.org/presentationml/2006/ole">
            <mc:AlternateContent xmlns:mc="http://schemas.openxmlformats.org/markup-compatibility/2006">
              <mc:Choice xmlns:v="urn:schemas-microsoft-com:vml" Requires="v">
                <p:oleObj spid="_x0000_s61" name="" r:id="rId8" imgW="1143000" imgH="228600" progId="Equation.KSEE3">
                  <p:embed/>
                </p:oleObj>
              </mc:Choice>
              <mc:Fallback>
                <p:oleObj name="" r:id="rId8" imgW="1143000" imgH="228600" progId="Equation.KSEE3">
                  <p:embed/>
                  <p:pic>
                    <p:nvPicPr>
                      <p:cNvPr id="0" name="图片 60"/>
                      <p:cNvPicPr/>
                      <p:nvPr/>
                    </p:nvPicPr>
                    <p:blipFill>
                      <a:blip r:embed="rId9"/>
                      <a:stretch>
                        <a:fillRect/>
                      </a:stretch>
                    </p:blipFill>
                    <p:spPr>
                      <a:xfrm>
                        <a:off x="2455545" y="5494020"/>
                        <a:ext cx="1821180" cy="281940"/>
                      </a:xfrm>
                      <a:prstGeom prst="rect">
                        <a:avLst/>
                      </a:prstGeom>
                      <a:solidFill>
                        <a:schemeClr val="bg1"/>
                      </a:solidFill>
                      <a:ln w="38100">
                        <a:noFill/>
                        <a:miter/>
                      </a:ln>
                    </p:spPr>
                  </p:pic>
                </p:oleObj>
              </mc:Fallback>
            </mc:AlternateContent>
          </a:graphicData>
        </a:graphic>
      </p:graphicFrame>
      <p:grpSp>
        <p:nvGrpSpPr>
          <p:cNvPr id="31" name="组合 30"/>
          <p:cNvGrpSpPr/>
          <p:nvPr/>
        </p:nvGrpSpPr>
        <p:grpSpPr>
          <a:xfrm>
            <a:off x="680085" y="3530600"/>
            <a:ext cx="4797425" cy="1014730"/>
            <a:chOff x="9352" y="2522"/>
            <a:chExt cx="7555" cy="1598"/>
          </a:xfrm>
        </p:grpSpPr>
        <p:sp>
          <p:nvSpPr>
            <p:cNvPr id="17" name="文本框 16"/>
            <p:cNvSpPr txBox="1"/>
            <p:nvPr/>
          </p:nvSpPr>
          <p:spPr>
            <a:xfrm>
              <a:off x="9352" y="2522"/>
              <a:ext cx="7555" cy="1598"/>
            </a:xfrm>
            <a:prstGeom prst="rect">
              <a:avLst/>
            </a:prstGeom>
            <a:solidFill>
              <a:schemeClr val="bg1"/>
            </a:solidFill>
            <a:ln w="9525">
              <a:noFill/>
            </a:ln>
          </p:spPr>
          <p:txBody>
            <a:bodyPr wrap="square">
              <a:spAutoFit/>
            </a:bodyPr>
            <a:p>
              <a:pPr indent="0">
                <a:lnSpc>
                  <a:spcPct val="200000"/>
                </a:lnSpc>
                <a:buFont typeface="Wingdings" panose="05000000000000000000" charset="0"/>
                <a:buNone/>
              </a:pPr>
              <a:r>
                <a:rPr lang="zh-CN" altLang="en-US" sz="1000" b="0">
                  <a:solidFill>
                    <a:schemeClr val="tx1"/>
                  </a:solidFill>
                  <a:latin typeface="+mn-ea"/>
                </a:rPr>
                <a:t>已知当前状态</a:t>
              </a:r>
              <a:r>
                <a:rPr lang="en-US" altLang="zh-CN" sz="1000" b="0">
                  <a:solidFill>
                    <a:schemeClr val="tx1"/>
                  </a:solidFill>
                  <a:latin typeface="+mn-ea"/>
                </a:rPr>
                <a:t>     </a:t>
              </a:r>
              <a:r>
                <a:rPr lang="zh-CN" altLang="en-US" sz="1000" b="0">
                  <a:solidFill>
                    <a:schemeClr val="tx1"/>
                  </a:solidFill>
                  <a:latin typeface="+mn-ea"/>
                </a:rPr>
                <a:t>时，按照某种策略</a:t>
              </a:r>
              <a:r>
                <a:rPr lang="en-US" altLang="zh-CN" sz="1000" b="0">
                  <a:solidFill>
                    <a:schemeClr val="tx1"/>
                  </a:solidFill>
                  <a:latin typeface="+mn-ea"/>
                </a:rPr>
                <a:t>     </a:t>
              </a:r>
              <a:r>
                <a:rPr lang="zh-CN" altLang="en-US" sz="1000" b="0">
                  <a:solidFill>
                    <a:schemeClr val="tx1"/>
                  </a:solidFill>
                  <a:latin typeface="+mn-ea"/>
                </a:rPr>
                <a:t>进行交互产生的长期回报</a:t>
              </a:r>
              <a:r>
                <a:rPr lang="en-US" altLang="zh-CN" sz="1000" b="0">
                  <a:solidFill>
                    <a:schemeClr val="tx1"/>
                  </a:solidFill>
                  <a:latin typeface="+mn-ea"/>
                </a:rPr>
                <a:t>     </a:t>
              </a:r>
              <a:r>
                <a:rPr lang="zh-CN" altLang="en-US" sz="1000" b="0">
                  <a:solidFill>
                    <a:schemeClr val="tx1"/>
                  </a:solidFill>
                  <a:latin typeface="+mn-ea"/>
                </a:rPr>
                <a:t>的期望，就定义为</a:t>
              </a:r>
              <a:r>
                <a:rPr lang="zh-CN" altLang="en-US" sz="1000" b="1" u="sng">
                  <a:solidFill>
                    <a:schemeClr val="tx1"/>
                  </a:solidFill>
                  <a:latin typeface="+mn-ea"/>
                </a:rPr>
                <a:t>状态的价值函数</a:t>
              </a:r>
              <a:r>
                <a:rPr lang="en-US" altLang="zh-CN" sz="1000" b="0">
                  <a:solidFill>
                    <a:schemeClr val="tx1"/>
                  </a:solidFill>
                  <a:latin typeface="+mn-ea"/>
                </a:rPr>
                <a:t>           </a:t>
              </a:r>
              <a:r>
                <a:rPr lang="zh-CN" altLang="en-US" sz="1000" b="0">
                  <a:solidFill>
                    <a:schemeClr val="tx1"/>
                  </a:solidFill>
                  <a:latin typeface="+mn-ea"/>
                </a:rPr>
                <a:t>，</a:t>
              </a:r>
              <a:r>
                <a:rPr lang="en-US" altLang="zh-CN" sz="1000" b="0">
                  <a:solidFill>
                    <a:schemeClr val="tx1"/>
                  </a:solidFill>
                  <a:latin typeface="+mn-ea"/>
                </a:rPr>
                <a:t>              </a:t>
              </a:r>
              <a:r>
                <a:rPr lang="zh-CN" altLang="en-US" sz="1000" b="0">
                  <a:solidFill>
                    <a:schemeClr val="tx1"/>
                  </a:solidFill>
                  <a:latin typeface="+mn-ea"/>
                </a:rPr>
                <a:t>可以理解为策略</a:t>
              </a:r>
              <a:r>
                <a:rPr lang="en-US" altLang="zh-CN" sz="1000" b="0">
                  <a:solidFill>
                    <a:schemeClr val="tx1"/>
                  </a:solidFill>
                  <a:latin typeface="+mn-ea"/>
                </a:rPr>
                <a:t>      </a:t>
              </a:r>
              <a:r>
                <a:rPr lang="zh-CN" altLang="en-US" sz="1000" b="0">
                  <a:solidFill>
                    <a:schemeClr val="tx1"/>
                  </a:solidFill>
                  <a:latin typeface="+mn-ea"/>
                </a:rPr>
                <a:t>在状态</a:t>
              </a:r>
              <a:r>
                <a:rPr lang="en-US" altLang="zh-CN" sz="1000" b="0">
                  <a:solidFill>
                    <a:schemeClr val="tx1"/>
                  </a:solidFill>
                  <a:latin typeface="+mn-ea"/>
                </a:rPr>
                <a:t>      </a:t>
              </a:r>
              <a:r>
                <a:rPr lang="zh-CN" altLang="en-US" sz="1000" b="0">
                  <a:solidFill>
                    <a:schemeClr val="tx1"/>
                  </a:solidFill>
                  <a:latin typeface="+mn-ea"/>
                </a:rPr>
                <a:t>时的价值，</a:t>
              </a:r>
              <a:r>
                <a:rPr lang="en-US" altLang="zh-CN" sz="1000" b="0">
                  <a:solidFill>
                    <a:schemeClr val="tx1"/>
                  </a:solidFill>
                  <a:latin typeface="+mn-ea"/>
                </a:rPr>
                <a:t>      </a:t>
              </a:r>
              <a:endParaRPr lang="en-US" altLang="zh-CN" sz="1000" b="0">
                <a:solidFill>
                  <a:schemeClr val="tx1"/>
                </a:solidFill>
                <a:latin typeface="+mn-ea"/>
              </a:endParaRPr>
            </a:p>
            <a:p>
              <a:pPr indent="0">
                <a:lnSpc>
                  <a:spcPct val="200000"/>
                </a:lnSpc>
                <a:buFont typeface="Wingdings" panose="05000000000000000000" charset="0"/>
                <a:buNone/>
              </a:pPr>
              <a:r>
                <a:rPr lang="en-US" altLang="zh-CN" sz="1000" b="0">
                  <a:solidFill>
                    <a:schemeClr val="tx1"/>
                  </a:solidFill>
                  <a:latin typeface="+mn-ea"/>
                </a:rPr>
                <a:t>        </a:t>
              </a:r>
              <a:r>
                <a:rPr lang="zh-CN" altLang="en-US" sz="1000" b="0">
                  <a:solidFill>
                    <a:schemeClr val="tx1"/>
                  </a:solidFill>
                  <a:latin typeface="+mn-ea"/>
                </a:rPr>
                <a:t>可以取状态空间</a:t>
              </a:r>
              <a:r>
                <a:rPr lang="en-US" altLang="zh-CN" sz="1000" b="0">
                  <a:solidFill>
                    <a:schemeClr val="tx1"/>
                  </a:solidFill>
                  <a:latin typeface="+mn-ea"/>
                </a:rPr>
                <a:t>         </a:t>
              </a:r>
              <a:r>
                <a:rPr lang="zh-CN" altLang="en-US" sz="1000" b="0">
                  <a:solidFill>
                    <a:schemeClr val="tx1"/>
                  </a:solidFill>
                  <a:latin typeface="+mn-ea"/>
                </a:rPr>
                <a:t>中的任意状态值，所以</a:t>
              </a:r>
              <a:r>
                <a:rPr lang="en-US" altLang="zh-CN" sz="1000" b="0">
                  <a:solidFill>
                    <a:schemeClr val="tx1"/>
                  </a:solidFill>
                  <a:latin typeface="+mn-ea"/>
                </a:rPr>
                <a:t>               </a:t>
              </a:r>
              <a:r>
                <a:rPr lang="zh-CN" altLang="en-US" sz="1000" b="0">
                  <a:solidFill>
                    <a:schemeClr val="tx1"/>
                  </a:solidFill>
                  <a:latin typeface="+mn-ea"/>
                </a:rPr>
                <a:t>也是关于</a:t>
              </a:r>
              <a:r>
                <a:rPr lang="en-US" altLang="zh-CN" sz="1000" b="0">
                  <a:solidFill>
                    <a:schemeClr val="tx1"/>
                  </a:solidFill>
                  <a:latin typeface="+mn-ea"/>
                </a:rPr>
                <a:t>      </a:t>
              </a:r>
              <a:r>
                <a:rPr lang="zh-CN" altLang="en-US" sz="1000" b="0">
                  <a:solidFill>
                    <a:schemeClr val="tx1"/>
                  </a:solidFill>
                  <a:latin typeface="+mn-ea"/>
                </a:rPr>
                <a:t>的函数。</a:t>
              </a:r>
              <a:endParaRPr lang="zh-CN" altLang="en-US" sz="1000" b="0">
                <a:solidFill>
                  <a:schemeClr val="tx1"/>
                </a:solidFill>
                <a:latin typeface="+mn-ea"/>
              </a:endParaRPr>
            </a:p>
          </p:txBody>
        </p:sp>
        <p:graphicFrame>
          <p:nvGraphicFramePr>
            <p:cNvPr id="19" name="对象 -2147478414"/>
            <p:cNvGraphicFramePr>
              <a:graphicFrameLocks noChangeAspect="1"/>
            </p:cNvGraphicFramePr>
            <p:nvPr>
              <p:custDataLst>
                <p:tags r:id="rId10"/>
              </p:custDataLst>
            </p:nvPr>
          </p:nvGraphicFramePr>
          <p:xfrm>
            <a:off x="10719" y="2665"/>
            <a:ext cx="242" cy="372"/>
          </p:xfrm>
          <a:graphic>
            <a:graphicData uri="http://schemas.openxmlformats.org/presentationml/2006/ole">
              <mc:AlternateContent xmlns:mc="http://schemas.openxmlformats.org/markup-compatibility/2006">
                <mc:Choice xmlns:v="urn:schemas-microsoft-com:vml" Requires="v">
                  <p:oleObj spid="_x0000_s44" name="" r:id="rId11" imgW="139700" imgH="228600" progId="Equation.KSEE3">
                    <p:embed/>
                  </p:oleObj>
                </mc:Choice>
                <mc:Fallback>
                  <p:oleObj name="" r:id="rId11" imgW="139700" imgH="228600" progId="Equation.KSEE3">
                    <p:embed/>
                    <p:pic>
                      <p:nvPicPr>
                        <p:cNvPr id="0" name="图片 43"/>
                        <p:cNvPicPr/>
                        <p:nvPr/>
                      </p:nvPicPr>
                      <p:blipFill>
                        <a:blip r:embed="rId12"/>
                        <a:stretch>
                          <a:fillRect/>
                        </a:stretch>
                      </p:blipFill>
                      <p:spPr>
                        <a:xfrm>
                          <a:off x="10719" y="2665"/>
                          <a:ext cx="242" cy="372"/>
                        </a:xfrm>
                        <a:prstGeom prst="rect">
                          <a:avLst/>
                        </a:prstGeom>
                        <a:solidFill>
                          <a:schemeClr val="bg1"/>
                        </a:solidFill>
                        <a:ln w="38100">
                          <a:noFill/>
                          <a:miter/>
                        </a:ln>
                      </p:spPr>
                    </p:pic>
                  </p:oleObj>
                </mc:Fallback>
              </mc:AlternateContent>
            </a:graphicData>
          </a:graphic>
        </p:graphicFrame>
        <p:graphicFrame>
          <p:nvGraphicFramePr>
            <p:cNvPr id="20" name="对象 -2147478413"/>
            <p:cNvGraphicFramePr>
              <a:graphicFrameLocks noChangeAspect="1"/>
            </p:cNvGraphicFramePr>
            <p:nvPr/>
          </p:nvGraphicFramePr>
          <p:xfrm>
            <a:off x="12648" y="2737"/>
            <a:ext cx="228" cy="228"/>
          </p:xfrm>
          <a:graphic>
            <a:graphicData uri="http://schemas.openxmlformats.org/presentationml/2006/ole">
              <mc:AlternateContent xmlns:mc="http://schemas.openxmlformats.org/markup-compatibility/2006">
                <mc:Choice xmlns:v="urn:schemas-microsoft-com:vml" Requires="v">
                  <p:oleObj spid="_x0000_s45" name="" r:id="rId13" imgW="139700" imgH="139700" progId="Equation.KSEE3">
                    <p:embed/>
                  </p:oleObj>
                </mc:Choice>
                <mc:Fallback>
                  <p:oleObj name="" r:id="rId13" imgW="139700" imgH="139700" progId="Equation.KSEE3">
                    <p:embed/>
                    <p:pic>
                      <p:nvPicPr>
                        <p:cNvPr id="0" name="图片 44"/>
                        <p:cNvPicPr/>
                        <p:nvPr/>
                      </p:nvPicPr>
                      <p:blipFill>
                        <a:blip r:embed="rId14"/>
                        <a:stretch>
                          <a:fillRect/>
                        </a:stretch>
                      </p:blipFill>
                      <p:spPr>
                        <a:xfrm>
                          <a:off x="12648" y="2737"/>
                          <a:ext cx="228" cy="228"/>
                        </a:xfrm>
                        <a:prstGeom prst="rect">
                          <a:avLst/>
                        </a:prstGeom>
                        <a:solidFill>
                          <a:schemeClr val="bg1"/>
                        </a:solidFill>
                        <a:ln w="38100">
                          <a:noFill/>
                          <a:miter/>
                        </a:ln>
                      </p:spPr>
                    </p:pic>
                  </p:oleObj>
                </mc:Fallback>
              </mc:AlternateContent>
            </a:graphicData>
          </a:graphic>
        </p:graphicFrame>
        <p:graphicFrame>
          <p:nvGraphicFramePr>
            <p:cNvPr id="23" name="对象 -2147478412"/>
            <p:cNvGraphicFramePr>
              <a:graphicFrameLocks noChangeAspect="1"/>
            </p:cNvGraphicFramePr>
            <p:nvPr/>
          </p:nvGraphicFramePr>
          <p:xfrm>
            <a:off x="15110" y="2645"/>
            <a:ext cx="276" cy="372"/>
          </p:xfrm>
          <a:graphic>
            <a:graphicData uri="http://schemas.openxmlformats.org/presentationml/2006/ole">
              <mc:AlternateContent xmlns:mc="http://schemas.openxmlformats.org/markup-compatibility/2006">
                <mc:Choice xmlns:v="urn:schemas-microsoft-com:vml" Requires="v">
                  <p:oleObj spid="_x0000_s46" name="" r:id="rId15" imgW="177165" imgH="228600" progId="Equation.KSEE3">
                    <p:embed/>
                  </p:oleObj>
                </mc:Choice>
                <mc:Fallback>
                  <p:oleObj name="" r:id="rId15" imgW="177165" imgH="228600" progId="Equation.KSEE3">
                    <p:embed/>
                    <p:pic>
                      <p:nvPicPr>
                        <p:cNvPr id="0" name="图片 45"/>
                        <p:cNvPicPr/>
                        <p:nvPr/>
                      </p:nvPicPr>
                      <p:blipFill>
                        <a:blip r:embed="rId16"/>
                        <a:stretch>
                          <a:fillRect/>
                        </a:stretch>
                      </p:blipFill>
                      <p:spPr>
                        <a:xfrm>
                          <a:off x="15110" y="2645"/>
                          <a:ext cx="276" cy="372"/>
                        </a:xfrm>
                        <a:prstGeom prst="rect">
                          <a:avLst/>
                        </a:prstGeom>
                        <a:solidFill>
                          <a:schemeClr val="bg1"/>
                        </a:solidFill>
                        <a:ln w="38100">
                          <a:noFill/>
                          <a:miter/>
                        </a:ln>
                      </p:spPr>
                    </p:pic>
                  </p:oleObj>
                </mc:Fallback>
              </mc:AlternateContent>
            </a:graphicData>
          </a:graphic>
        </p:graphicFrame>
        <p:graphicFrame>
          <p:nvGraphicFramePr>
            <p:cNvPr id="24" name="对象 -2147478411"/>
            <p:cNvGraphicFramePr>
              <a:graphicFrameLocks noChangeAspect="1"/>
            </p:cNvGraphicFramePr>
            <p:nvPr/>
          </p:nvGraphicFramePr>
          <p:xfrm>
            <a:off x="11316" y="3204"/>
            <a:ext cx="637" cy="375"/>
          </p:xfrm>
          <a:graphic>
            <a:graphicData uri="http://schemas.openxmlformats.org/presentationml/2006/ole">
              <mc:AlternateContent xmlns:mc="http://schemas.openxmlformats.org/markup-compatibility/2006">
                <mc:Choice xmlns:v="urn:schemas-microsoft-com:vml" Requires="v">
                  <p:oleObj spid="_x0000_s47" name="" r:id="rId17" imgW="405765" imgH="228600" progId="Equation.KSEE3">
                    <p:embed/>
                  </p:oleObj>
                </mc:Choice>
                <mc:Fallback>
                  <p:oleObj name="" r:id="rId17" imgW="405765" imgH="228600" progId="Equation.KSEE3">
                    <p:embed/>
                    <p:pic>
                      <p:nvPicPr>
                        <p:cNvPr id="0" name="图片 46"/>
                        <p:cNvPicPr/>
                        <p:nvPr/>
                      </p:nvPicPr>
                      <p:blipFill>
                        <a:blip r:embed="rId18"/>
                        <a:stretch>
                          <a:fillRect/>
                        </a:stretch>
                      </p:blipFill>
                      <p:spPr>
                        <a:xfrm>
                          <a:off x="11316" y="3204"/>
                          <a:ext cx="637" cy="375"/>
                        </a:xfrm>
                        <a:prstGeom prst="rect">
                          <a:avLst/>
                        </a:prstGeom>
                        <a:solidFill>
                          <a:schemeClr val="bg1"/>
                        </a:solidFill>
                        <a:ln w="38100">
                          <a:noFill/>
                          <a:miter/>
                        </a:ln>
                      </p:spPr>
                    </p:pic>
                  </p:oleObj>
                </mc:Fallback>
              </mc:AlternateContent>
            </a:graphicData>
          </a:graphic>
        </p:graphicFrame>
        <p:graphicFrame>
          <p:nvGraphicFramePr>
            <p:cNvPr id="48" name="对象 -2147478411"/>
            <p:cNvGraphicFramePr>
              <a:graphicFrameLocks noChangeAspect="1"/>
            </p:cNvGraphicFramePr>
            <p:nvPr/>
          </p:nvGraphicFramePr>
          <p:xfrm>
            <a:off x="12239" y="3204"/>
            <a:ext cx="637" cy="375"/>
          </p:xfrm>
          <a:graphic>
            <a:graphicData uri="http://schemas.openxmlformats.org/presentationml/2006/ole">
              <mc:AlternateContent xmlns:mc="http://schemas.openxmlformats.org/markup-compatibility/2006">
                <mc:Choice xmlns:v="urn:schemas-microsoft-com:vml" Requires="v">
                  <p:oleObj spid="_x0000_s49" name="" r:id="rId19" imgW="405765" imgH="228600" progId="Equation.KSEE3">
                    <p:embed/>
                  </p:oleObj>
                </mc:Choice>
                <mc:Fallback>
                  <p:oleObj name="" r:id="rId19" imgW="405765" imgH="228600" progId="Equation.KSEE3">
                    <p:embed/>
                    <p:pic>
                      <p:nvPicPr>
                        <p:cNvPr id="0" name="图片 46"/>
                        <p:cNvPicPr/>
                        <p:nvPr/>
                      </p:nvPicPr>
                      <p:blipFill>
                        <a:blip r:embed="rId18"/>
                        <a:stretch>
                          <a:fillRect/>
                        </a:stretch>
                      </p:blipFill>
                      <p:spPr>
                        <a:xfrm>
                          <a:off x="12239" y="3204"/>
                          <a:ext cx="637" cy="375"/>
                        </a:xfrm>
                        <a:prstGeom prst="rect">
                          <a:avLst/>
                        </a:prstGeom>
                        <a:solidFill>
                          <a:schemeClr val="bg1"/>
                        </a:solidFill>
                        <a:ln w="38100">
                          <a:noFill/>
                          <a:miter/>
                        </a:ln>
                      </p:spPr>
                    </p:pic>
                  </p:oleObj>
                </mc:Fallback>
              </mc:AlternateContent>
            </a:graphicData>
          </a:graphic>
        </p:graphicFrame>
        <p:graphicFrame>
          <p:nvGraphicFramePr>
            <p:cNvPr id="50" name="对象 -2147478413"/>
            <p:cNvGraphicFramePr>
              <a:graphicFrameLocks noChangeAspect="1"/>
            </p:cNvGraphicFramePr>
            <p:nvPr/>
          </p:nvGraphicFramePr>
          <p:xfrm>
            <a:off x="14445" y="3277"/>
            <a:ext cx="228" cy="228"/>
          </p:xfrm>
          <a:graphic>
            <a:graphicData uri="http://schemas.openxmlformats.org/presentationml/2006/ole">
              <mc:AlternateContent xmlns:mc="http://schemas.openxmlformats.org/markup-compatibility/2006">
                <mc:Choice xmlns:v="urn:schemas-microsoft-com:vml" Requires="v">
                  <p:oleObj spid="_x0000_s51" name="" r:id="rId20" imgW="139700" imgH="139700" progId="Equation.KSEE3">
                    <p:embed/>
                  </p:oleObj>
                </mc:Choice>
                <mc:Fallback>
                  <p:oleObj name="" r:id="rId20" imgW="139700" imgH="139700" progId="Equation.KSEE3">
                    <p:embed/>
                    <p:pic>
                      <p:nvPicPr>
                        <p:cNvPr id="0" name="图片 44"/>
                        <p:cNvPicPr/>
                        <p:nvPr/>
                      </p:nvPicPr>
                      <p:blipFill>
                        <a:blip r:embed="rId14"/>
                        <a:stretch>
                          <a:fillRect/>
                        </a:stretch>
                      </p:blipFill>
                      <p:spPr>
                        <a:xfrm>
                          <a:off x="14445" y="3277"/>
                          <a:ext cx="228" cy="228"/>
                        </a:xfrm>
                        <a:prstGeom prst="rect">
                          <a:avLst/>
                        </a:prstGeom>
                        <a:solidFill>
                          <a:schemeClr val="bg1"/>
                        </a:solidFill>
                        <a:ln w="38100">
                          <a:noFill/>
                          <a:miter/>
                        </a:ln>
                      </p:spPr>
                    </p:pic>
                  </p:oleObj>
                </mc:Fallback>
              </mc:AlternateContent>
            </a:graphicData>
          </a:graphic>
        </p:graphicFrame>
        <p:graphicFrame>
          <p:nvGraphicFramePr>
            <p:cNvPr id="52" name="对象 -2147478414"/>
            <p:cNvGraphicFramePr>
              <a:graphicFrameLocks noChangeAspect="1"/>
            </p:cNvGraphicFramePr>
            <p:nvPr/>
          </p:nvGraphicFramePr>
          <p:xfrm>
            <a:off x="15386" y="3204"/>
            <a:ext cx="242" cy="372"/>
          </p:xfrm>
          <a:graphic>
            <a:graphicData uri="http://schemas.openxmlformats.org/presentationml/2006/ole">
              <mc:AlternateContent xmlns:mc="http://schemas.openxmlformats.org/markup-compatibility/2006">
                <mc:Choice xmlns:v="urn:schemas-microsoft-com:vml" Requires="v">
                  <p:oleObj spid="_x0000_s53" name="" r:id="rId21" imgW="139700" imgH="228600" progId="Equation.KSEE3">
                    <p:embed/>
                  </p:oleObj>
                </mc:Choice>
                <mc:Fallback>
                  <p:oleObj name="" r:id="rId21" imgW="139700" imgH="228600" progId="Equation.KSEE3">
                    <p:embed/>
                    <p:pic>
                      <p:nvPicPr>
                        <p:cNvPr id="0" name="图片 43"/>
                        <p:cNvPicPr/>
                        <p:nvPr/>
                      </p:nvPicPr>
                      <p:blipFill>
                        <a:blip r:embed="rId12"/>
                        <a:stretch>
                          <a:fillRect/>
                        </a:stretch>
                      </p:blipFill>
                      <p:spPr>
                        <a:xfrm>
                          <a:off x="15386" y="3204"/>
                          <a:ext cx="242" cy="372"/>
                        </a:xfrm>
                        <a:prstGeom prst="rect">
                          <a:avLst/>
                        </a:prstGeom>
                        <a:solidFill>
                          <a:schemeClr val="bg1"/>
                        </a:solidFill>
                        <a:ln w="38100">
                          <a:noFill/>
                          <a:miter/>
                        </a:ln>
                      </p:spPr>
                    </p:pic>
                  </p:oleObj>
                </mc:Fallback>
              </mc:AlternateContent>
            </a:graphicData>
          </a:graphic>
        </p:graphicFrame>
        <p:graphicFrame>
          <p:nvGraphicFramePr>
            <p:cNvPr id="54" name="对象 -2147478414"/>
            <p:cNvGraphicFramePr>
              <a:graphicFrameLocks noChangeAspect="1"/>
            </p:cNvGraphicFramePr>
            <p:nvPr/>
          </p:nvGraphicFramePr>
          <p:xfrm>
            <a:off x="9640" y="3605"/>
            <a:ext cx="242" cy="372"/>
          </p:xfrm>
          <a:graphic>
            <a:graphicData uri="http://schemas.openxmlformats.org/presentationml/2006/ole">
              <mc:AlternateContent xmlns:mc="http://schemas.openxmlformats.org/markup-compatibility/2006">
                <mc:Choice xmlns:v="urn:schemas-microsoft-com:vml" Requires="v">
                  <p:oleObj spid="_x0000_s55" name="" r:id="rId22" imgW="139700" imgH="228600" progId="Equation.KSEE3">
                    <p:embed/>
                  </p:oleObj>
                </mc:Choice>
                <mc:Fallback>
                  <p:oleObj name="" r:id="rId22" imgW="139700" imgH="228600" progId="Equation.KSEE3">
                    <p:embed/>
                    <p:pic>
                      <p:nvPicPr>
                        <p:cNvPr id="0" name="图片 43"/>
                        <p:cNvPicPr/>
                        <p:nvPr/>
                      </p:nvPicPr>
                      <p:blipFill>
                        <a:blip r:embed="rId12"/>
                        <a:stretch>
                          <a:fillRect/>
                        </a:stretch>
                      </p:blipFill>
                      <p:spPr>
                        <a:xfrm>
                          <a:off x="9640" y="3605"/>
                          <a:ext cx="242" cy="372"/>
                        </a:xfrm>
                        <a:prstGeom prst="rect">
                          <a:avLst/>
                        </a:prstGeom>
                        <a:solidFill>
                          <a:schemeClr val="bg1"/>
                        </a:solidFill>
                        <a:ln w="38100">
                          <a:noFill/>
                          <a:miter/>
                        </a:ln>
                      </p:spPr>
                    </p:pic>
                  </p:oleObj>
                </mc:Fallback>
              </mc:AlternateContent>
            </a:graphicData>
          </a:graphic>
        </p:graphicFrame>
        <p:graphicFrame>
          <p:nvGraphicFramePr>
            <p:cNvPr id="25" name="对象 -2147478406"/>
            <p:cNvGraphicFramePr>
              <a:graphicFrameLocks noChangeAspect="1"/>
            </p:cNvGraphicFramePr>
            <p:nvPr/>
          </p:nvGraphicFramePr>
          <p:xfrm>
            <a:off x="11572" y="3704"/>
            <a:ext cx="228" cy="276"/>
          </p:xfrm>
          <a:graphic>
            <a:graphicData uri="http://schemas.openxmlformats.org/presentationml/2006/ole">
              <mc:AlternateContent xmlns:mc="http://schemas.openxmlformats.org/markup-compatibility/2006">
                <mc:Choice xmlns:v="urn:schemas-microsoft-com:vml" Requires="v">
                  <p:oleObj spid="_x0000_s56" name="" r:id="rId23" imgW="139700" imgH="177165" progId="Equation.KSEE3">
                    <p:embed/>
                  </p:oleObj>
                </mc:Choice>
                <mc:Fallback>
                  <p:oleObj name="" r:id="rId23" imgW="139700" imgH="177165" progId="Equation.KSEE3">
                    <p:embed/>
                    <p:pic>
                      <p:nvPicPr>
                        <p:cNvPr id="0" name="图片 55"/>
                        <p:cNvPicPr/>
                        <p:nvPr/>
                      </p:nvPicPr>
                      <p:blipFill>
                        <a:blip r:embed="rId24"/>
                        <a:stretch>
                          <a:fillRect/>
                        </a:stretch>
                      </p:blipFill>
                      <p:spPr>
                        <a:xfrm>
                          <a:off x="11572" y="3704"/>
                          <a:ext cx="228" cy="276"/>
                        </a:xfrm>
                        <a:prstGeom prst="rect">
                          <a:avLst/>
                        </a:prstGeom>
                        <a:solidFill>
                          <a:schemeClr val="bg1"/>
                        </a:solidFill>
                        <a:ln w="38100">
                          <a:noFill/>
                          <a:miter/>
                        </a:ln>
                      </p:spPr>
                    </p:pic>
                  </p:oleObj>
                </mc:Fallback>
              </mc:AlternateContent>
            </a:graphicData>
          </a:graphic>
        </p:graphicFrame>
        <p:graphicFrame>
          <p:nvGraphicFramePr>
            <p:cNvPr id="57" name="对象 -2147478411"/>
            <p:cNvGraphicFramePr>
              <a:graphicFrameLocks noChangeAspect="1"/>
            </p:cNvGraphicFramePr>
            <p:nvPr/>
          </p:nvGraphicFramePr>
          <p:xfrm>
            <a:off x="14010" y="3615"/>
            <a:ext cx="637" cy="375"/>
          </p:xfrm>
          <a:graphic>
            <a:graphicData uri="http://schemas.openxmlformats.org/presentationml/2006/ole">
              <mc:AlternateContent xmlns:mc="http://schemas.openxmlformats.org/markup-compatibility/2006">
                <mc:Choice xmlns:v="urn:schemas-microsoft-com:vml" Requires="v">
                  <p:oleObj spid="_x0000_s58" name="" r:id="rId25" imgW="405765" imgH="228600" progId="Equation.KSEE3">
                    <p:embed/>
                  </p:oleObj>
                </mc:Choice>
                <mc:Fallback>
                  <p:oleObj name="" r:id="rId25" imgW="405765" imgH="228600" progId="Equation.KSEE3">
                    <p:embed/>
                    <p:pic>
                      <p:nvPicPr>
                        <p:cNvPr id="0" name="图片 46"/>
                        <p:cNvPicPr/>
                        <p:nvPr/>
                      </p:nvPicPr>
                      <p:blipFill>
                        <a:blip r:embed="rId18"/>
                        <a:stretch>
                          <a:fillRect/>
                        </a:stretch>
                      </p:blipFill>
                      <p:spPr>
                        <a:xfrm>
                          <a:off x="14010" y="3615"/>
                          <a:ext cx="637" cy="375"/>
                        </a:xfrm>
                        <a:prstGeom prst="rect">
                          <a:avLst/>
                        </a:prstGeom>
                        <a:solidFill>
                          <a:schemeClr val="bg1"/>
                        </a:solidFill>
                        <a:ln w="38100">
                          <a:noFill/>
                          <a:miter/>
                        </a:ln>
                      </p:spPr>
                    </p:pic>
                  </p:oleObj>
                </mc:Fallback>
              </mc:AlternateContent>
            </a:graphicData>
          </a:graphic>
        </p:graphicFrame>
        <p:graphicFrame>
          <p:nvGraphicFramePr>
            <p:cNvPr id="59" name="对象 -2147478414"/>
            <p:cNvGraphicFramePr>
              <a:graphicFrameLocks noChangeAspect="1"/>
            </p:cNvGraphicFramePr>
            <p:nvPr/>
          </p:nvGraphicFramePr>
          <p:xfrm>
            <a:off x="15628" y="3615"/>
            <a:ext cx="242" cy="372"/>
          </p:xfrm>
          <a:graphic>
            <a:graphicData uri="http://schemas.openxmlformats.org/presentationml/2006/ole">
              <mc:AlternateContent xmlns:mc="http://schemas.openxmlformats.org/markup-compatibility/2006">
                <mc:Choice xmlns:v="urn:schemas-microsoft-com:vml" Requires="v">
                  <p:oleObj spid="_x0000_s60" name="" r:id="rId26" imgW="139700" imgH="228600" progId="Equation.KSEE3">
                    <p:embed/>
                  </p:oleObj>
                </mc:Choice>
                <mc:Fallback>
                  <p:oleObj name="" r:id="rId26" imgW="139700" imgH="228600" progId="Equation.KSEE3">
                    <p:embed/>
                    <p:pic>
                      <p:nvPicPr>
                        <p:cNvPr id="0" name="图片 43"/>
                        <p:cNvPicPr/>
                        <p:nvPr/>
                      </p:nvPicPr>
                      <p:blipFill>
                        <a:blip r:embed="rId12"/>
                        <a:stretch>
                          <a:fillRect/>
                        </a:stretch>
                      </p:blipFill>
                      <p:spPr>
                        <a:xfrm>
                          <a:off x="15628" y="3615"/>
                          <a:ext cx="242" cy="372"/>
                        </a:xfrm>
                        <a:prstGeom prst="rect">
                          <a:avLst/>
                        </a:prstGeom>
                        <a:solidFill>
                          <a:schemeClr val="bg1"/>
                        </a:solidFill>
                        <a:ln w="38100">
                          <a:noFill/>
                          <a:miter/>
                        </a:ln>
                      </p:spPr>
                    </p:pic>
                  </p:oleObj>
                </mc:Fallback>
              </mc:AlternateContent>
            </a:graphicData>
          </a:graphic>
        </p:graphicFrame>
      </p:grpSp>
      <p:graphicFrame>
        <p:nvGraphicFramePr>
          <p:cNvPr id="30" name="对象 -2147478381"/>
          <p:cNvGraphicFramePr>
            <a:graphicFrameLocks noChangeAspect="1"/>
          </p:cNvGraphicFramePr>
          <p:nvPr>
            <p:custDataLst>
              <p:tags r:id="rId27"/>
            </p:custDataLst>
          </p:nvPr>
        </p:nvGraphicFramePr>
        <p:xfrm>
          <a:off x="8486458" y="5484495"/>
          <a:ext cx="2395855" cy="281940"/>
        </p:xfrm>
        <a:graphic>
          <a:graphicData uri="http://schemas.openxmlformats.org/presentationml/2006/ole">
            <mc:AlternateContent xmlns:mc="http://schemas.openxmlformats.org/markup-compatibility/2006">
              <mc:Choice xmlns:v="urn:schemas-microsoft-com:vml" Requires="v">
                <p:oleObj spid="_x0000_s70" name="" r:id="rId28" imgW="1498600" imgH="228600" progId="Equation.KSEE3">
                  <p:embed/>
                </p:oleObj>
              </mc:Choice>
              <mc:Fallback>
                <p:oleObj name="" r:id="rId28" imgW="1498600" imgH="228600" progId="Equation.KSEE3">
                  <p:embed/>
                  <p:pic>
                    <p:nvPicPr>
                      <p:cNvPr id="0" name="图片 69"/>
                      <p:cNvPicPr/>
                      <p:nvPr/>
                    </p:nvPicPr>
                    <p:blipFill>
                      <a:blip r:embed="rId29"/>
                      <a:stretch>
                        <a:fillRect/>
                      </a:stretch>
                    </p:blipFill>
                    <p:spPr>
                      <a:xfrm>
                        <a:off x="8486458" y="5484495"/>
                        <a:ext cx="2395855" cy="281940"/>
                      </a:xfrm>
                      <a:prstGeom prst="rect">
                        <a:avLst/>
                      </a:prstGeom>
                      <a:solidFill>
                        <a:schemeClr val="bg1"/>
                      </a:solidFill>
                      <a:ln w="38100">
                        <a:noFill/>
                        <a:miter/>
                      </a:ln>
                    </p:spPr>
                  </p:pic>
                </p:oleObj>
              </mc:Fallback>
            </mc:AlternateContent>
          </a:graphicData>
        </a:graphic>
      </p:graphicFrame>
      <p:grpSp>
        <p:nvGrpSpPr>
          <p:cNvPr id="33" name="组合 32"/>
          <p:cNvGrpSpPr/>
          <p:nvPr/>
        </p:nvGrpSpPr>
        <p:grpSpPr>
          <a:xfrm>
            <a:off x="6270625" y="3674333"/>
            <a:ext cx="4797425" cy="706545"/>
            <a:chOff x="9352" y="4238"/>
            <a:chExt cx="7555" cy="1360"/>
          </a:xfrm>
        </p:grpSpPr>
        <p:sp>
          <p:nvSpPr>
            <p:cNvPr id="34" name="文本框 33"/>
            <p:cNvSpPr txBox="1"/>
            <p:nvPr/>
          </p:nvSpPr>
          <p:spPr>
            <a:xfrm>
              <a:off x="9352" y="4238"/>
              <a:ext cx="7555" cy="1360"/>
            </a:xfrm>
            <a:prstGeom prst="rect">
              <a:avLst/>
            </a:prstGeom>
            <a:solidFill>
              <a:schemeClr val="bg1"/>
            </a:solidFill>
            <a:ln w="9525">
              <a:noFill/>
            </a:ln>
          </p:spPr>
          <p:txBody>
            <a:bodyPr wrap="square">
              <a:spAutoFit/>
            </a:bodyPr>
            <a:p>
              <a:pPr indent="0">
                <a:lnSpc>
                  <a:spcPct val="200000"/>
                </a:lnSpc>
                <a:buFont typeface="Wingdings" panose="05000000000000000000" charset="0"/>
                <a:buNone/>
              </a:pPr>
              <a:r>
                <a:rPr lang="zh-CN" altLang="en-US" sz="1000" b="0">
                  <a:solidFill>
                    <a:schemeClr val="tx1"/>
                  </a:solidFill>
                  <a:latin typeface="+mn-ea"/>
                </a:rPr>
                <a:t>已知当前状态</a:t>
              </a:r>
              <a:r>
                <a:rPr lang="en-US" altLang="zh-CN" sz="1000" b="0">
                  <a:solidFill>
                    <a:schemeClr val="tx1"/>
                  </a:solidFill>
                  <a:latin typeface="+mn-ea"/>
                </a:rPr>
                <a:t>     </a:t>
              </a:r>
              <a:r>
                <a:rPr lang="zh-CN" altLang="en-US" sz="1000" b="0">
                  <a:solidFill>
                    <a:schemeClr val="tx1"/>
                  </a:solidFill>
                  <a:latin typeface="+mn-ea"/>
                </a:rPr>
                <a:t>和行动</a:t>
              </a:r>
              <a:r>
                <a:rPr lang="en-US" altLang="zh-CN" sz="1000" b="0">
                  <a:solidFill>
                    <a:schemeClr val="tx1"/>
                  </a:solidFill>
                  <a:latin typeface="+mn-ea"/>
                </a:rPr>
                <a:t>     </a:t>
              </a:r>
              <a:r>
                <a:rPr lang="zh-CN" altLang="en-US" sz="1000" b="0">
                  <a:solidFill>
                    <a:schemeClr val="tx1"/>
                  </a:solidFill>
                  <a:latin typeface="+mn-ea"/>
                </a:rPr>
                <a:t>时，按照某种策略</a:t>
              </a:r>
              <a:r>
                <a:rPr lang="en-US" altLang="zh-CN" sz="1000" b="0">
                  <a:solidFill>
                    <a:schemeClr val="tx1"/>
                  </a:solidFill>
                  <a:latin typeface="+mn-ea"/>
                </a:rPr>
                <a:t>     </a:t>
              </a:r>
              <a:r>
                <a:rPr lang="zh-CN" altLang="en-US" sz="1000" b="0">
                  <a:solidFill>
                    <a:schemeClr val="tx1"/>
                  </a:solidFill>
                  <a:latin typeface="+mn-ea"/>
                </a:rPr>
                <a:t>进行交互产生的长期回报</a:t>
              </a:r>
              <a:r>
                <a:rPr lang="en-US" altLang="zh-CN" sz="1000" b="0">
                  <a:solidFill>
                    <a:schemeClr val="tx1"/>
                  </a:solidFill>
                  <a:latin typeface="+mn-ea"/>
                </a:rPr>
                <a:t>     </a:t>
              </a:r>
              <a:r>
                <a:rPr lang="zh-CN" altLang="en-US" sz="1000" b="0">
                  <a:solidFill>
                    <a:schemeClr val="tx1"/>
                  </a:solidFill>
                  <a:latin typeface="+mn-ea"/>
                </a:rPr>
                <a:t>的期望，就定义为</a:t>
              </a:r>
              <a:r>
                <a:rPr lang="zh-CN" altLang="en-US" sz="1000" b="1" u="sng">
                  <a:solidFill>
                    <a:schemeClr val="tx1"/>
                  </a:solidFill>
                  <a:latin typeface="+mn-ea"/>
                </a:rPr>
                <a:t>状态-行动的价值函数</a:t>
              </a:r>
              <a:r>
                <a:rPr lang="en-US" altLang="zh-CN" sz="1000" b="0">
                  <a:solidFill>
                    <a:schemeClr val="tx1"/>
                  </a:solidFill>
                  <a:latin typeface="+mn-ea"/>
                </a:rPr>
                <a:t>                   </a:t>
              </a:r>
              <a:r>
                <a:rPr lang="zh-CN" altLang="en-US" sz="1000" b="0">
                  <a:solidFill>
                    <a:schemeClr val="tx1"/>
                  </a:solidFill>
                  <a:latin typeface="+mn-ea"/>
                </a:rPr>
                <a:t>。</a:t>
              </a:r>
              <a:endParaRPr lang="zh-CN" altLang="en-US" sz="1000" b="0">
                <a:solidFill>
                  <a:schemeClr val="tx1"/>
                </a:solidFill>
                <a:latin typeface="+mn-ea"/>
              </a:endParaRPr>
            </a:p>
          </p:txBody>
        </p:sp>
        <p:graphicFrame>
          <p:nvGraphicFramePr>
            <p:cNvPr id="84" name="对象 -2147478414"/>
            <p:cNvGraphicFramePr>
              <a:graphicFrameLocks noChangeAspect="1"/>
            </p:cNvGraphicFramePr>
            <p:nvPr>
              <p:custDataLst>
                <p:tags r:id="rId30"/>
              </p:custDataLst>
            </p:nvPr>
          </p:nvGraphicFramePr>
          <p:xfrm>
            <a:off x="10732" y="4596"/>
            <a:ext cx="242" cy="372"/>
          </p:xfrm>
          <a:graphic>
            <a:graphicData uri="http://schemas.openxmlformats.org/presentationml/2006/ole">
              <mc:AlternateContent xmlns:mc="http://schemas.openxmlformats.org/markup-compatibility/2006">
                <mc:Choice xmlns:v="urn:schemas-microsoft-com:vml" Requires="v">
                  <p:oleObj spid="_x0000_s85" name="" r:id="rId31" imgW="139700" imgH="228600" progId="Equation.KSEE3">
                    <p:embed/>
                  </p:oleObj>
                </mc:Choice>
                <mc:Fallback>
                  <p:oleObj name="" r:id="rId31" imgW="139700" imgH="228600" progId="Equation.KSEE3">
                    <p:embed/>
                    <p:pic>
                      <p:nvPicPr>
                        <p:cNvPr id="0" name="图片 43"/>
                        <p:cNvPicPr/>
                        <p:nvPr/>
                      </p:nvPicPr>
                      <p:blipFill>
                        <a:blip r:embed="rId12"/>
                        <a:stretch>
                          <a:fillRect/>
                        </a:stretch>
                      </p:blipFill>
                      <p:spPr>
                        <a:xfrm>
                          <a:off x="10732" y="4596"/>
                          <a:ext cx="242" cy="372"/>
                        </a:xfrm>
                        <a:prstGeom prst="rect">
                          <a:avLst/>
                        </a:prstGeom>
                        <a:solidFill>
                          <a:schemeClr val="bg1"/>
                        </a:solidFill>
                        <a:ln w="38100">
                          <a:noFill/>
                          <a:miter/>
                        </a:ln>
                      </p:spPr>
                    </p:pic>
                  </p:oleObj>
                </mc:Fallback>
              </mc:AlternateContent>
            </a:graphicData>
          </a:graphic>
        </p:graphicFrame>
        <p:graphicFrame>
          <p:nvGraphicFramePr>
            <p:cNvPr id="86" name="对象 -2147478401"/>
            <p:cNvGraphicFramePr>
              <a:graphicFrameLocks noChangeAspect="1"/>
            </p:cNvGraphicFramePr>
            <p:nvPr/>
          </p:nvGraphicFramePr>
          <p:xfrm>
            <a:off x="11648" y="4596"/>
            <a:ext cx="240" cy="372"/>
          </p:xfrm>
          <a:graphic>
            <a:graphicData uri="http://schemas.openxmlformats.org/presentationml/2006/ole">
              <mc:AlternateContent xmlns:mc="http://schemas.openxmlformats.org/markup-compatibility/2006">
                <mc:Choice xmlns:v="urn:schemas-microsoft-com:vml" Requires="v">
                  <p:oleObj spid="_x0000_s87" name="" r:id="rId32" imgW="152400" imgH="228600" progId="Equation.KSEE3">
                    <p:embed/>
                  </p:oleObj>
                </mc:Choice>
                <mc:Fallback>
                  <p:oleObj name="" r:id="rId32" imgW="152400" imgH="228600" progId="Equation.KSEE3">
                    <p:embed/>
                    <p:pic>
                      <p:nvPicPr>
                        <p:cNvPr id="0" name="图片 63"/>
                        <p:cNvPicPr/>
                        <p:nvPr/>
                      </p:nvPicPr>
                      <p:blipFill>
                        <a:blip r:embed="rId33"/>
                        <a:stretch>
                          <a:fillRect/>
                        </a:stretch>
                      </p:blipFill>
                      <p:spPr>
                        <a:xfrm>
                          <a:off x="11648" y="4596"/>
                          <a:ext cx="240" cy="372"/>
                        </a:xfrm>
                        <a:prstGeom prst="rect">
                          <a:avLst/>
                        </a:prstGeom>
                        <a:solidFill>
                          <a:schemeClr val="bg1"/>
                        </a:solidFill>
                        <a:ln w="38100">
                          <a:noFill/>
                          <a:miter/>
                        </a:ln>
                      </p:spPr>
                    </p:pic>
                  </p:oleObj>
                </mc:Fallback>
              </mc:AlternateContent>
            </a:graphicData>
          </a:graphic>
        </p:graphicFrame>
        <p:graphicFrame>
          <p:nvGraphicFramePr>
            <p:cNvPr id="88" name="对象 -2147478413"/>
            <p:cNvGraphicFramePr>
              <a:graphicFrameLocks noChangeAspect="1"/>
            </p:cNvGraphicFramePr>
            <p:nvPr/>
          </p:nvGraphicFramePr>
          <p:xfrm>
            <a:off x="13511" y="4680"/>
            <a:ext cx="228" cy="228"/>
          </p:xfrm>
          <a:graphic>
            <a:graphicData uri="http://schemas.openxmlformats.org/presentationml/2006/ole">
              <mc:AlternateContent xmlns:mc="http://schemas.openxmlformats.org/markup-compatibility/2006">
                <mc:Choice xmlns:v="urn:schemas-microsoft-com:vml" Requires="v">
                  <p:oleObj spid="_x0000_s89" name="" r:id="rId34" imgW="139700" imgH="139700" progId="Equation.KSEE3">
                    <p:embed/>
                  </p:oleObj>
                </mc:Choice>
                <mc:Fallback>
                  <p:oleObj name="" r:id="rId34" imgW="139700" imgH="139700" progId="Equation.KSEE3">
                    <p:embed/>
                    <p:pic>
                      <p:nvPicPr>
                        <p:cNvPr id="0" name="图片 44"/>
                        <p:cNvPicPr/>
                        <p:nvPr/>
                      </p:nvPicPr>
                      <p:blipFill>
                        <a:blip r:embed="rId14"/>
                        <a:stretch>
                          <a:fillRect/>
                        </a:stretch>
                      </p:blipFill>
                      <p:spPr>
                        <a:xfrm>
                          <a:off x="13511" y="4680"/>
                          <a:ext cx="228" cy="228"/>
                        </a:xfrm>
                        <a:prstGeom prst="rect">
                          <a:avLst/>
                        </a:prstGeom>
                        <a:solidFill>
                          <a:schemeClr val="bg1"/>
                        </a:solidFill>
                        <a:ln w="38100">
                          <a:noFill/>
                          <a:miter/>
                        </a:ln>
                      </p:spPr>
                    </p:pic>
                  </p:oleObj>
                </mc:Fallback>
              </mc:AlternateContent>
            </a:graphicData>
          </a:graphic>
        </p:graphicFrame>
        <p:graphicFrame>
          <p:nvGraphicFramePr>
            <p:cNvPr id="90" name="对象 -2147478412"/>
            <p:cNvGraphicFramePr>
              <a:graphicFrameLocks noChangeAspect="1"/>
            </p:cNvGraphicFramePr>
            <p:nvPr/>
          </p:nvGraphicFramePr>
          <p:xfrm>
            <a:off x="15986" y="4588"/>
            <a:ext cx="276" cy="372"/>
          </p:xfrm>
          <a:graphic>
            <a:graphicData uri="http://schemas.openxmlformats.org/presentationml/2006/ole">
              <mc:AlternateContent xmlns:mc="http://schemas.openxmlformats.org/markup-compatibility/2006">
                <mc:Choice xmlns:v="urn:schemas-microsoft-com:vml" Requires="v">
                  <p:oleObj spid="_x0000_s91" name="" r:id="rId35" imgW="177165" imgH="228600" progId="Equation.KSEE3">
                    <p:embed/>
                  </p:oleObj>
                </mc:Choice>
                <mc:Fallback>
                  <p:oleObj name="" r:id="rId35" imgW="177165" imgH="228600" progId="Equation.KSEE3">
                    <p:embed/>
                    <p:pic>
                      <p:nvPicPr>
                        <p:cNvPr id="0" name="图片 45"/>
                        <p:cNvPicPr/>
                        <p:nvPr/>
                      </p:nvPicPr>
                      <p:blipFill>
                        <a:blip r:embed="rId16"/>
                        <a:stretch>
                          <a:fillRect/>
                        </a:stretch>
                      </p:blipFill>
                      <p:spPr>
                        <a:xfrm>
                          <a:off x="15986" y="4588"/>
                          <a:ext cx="276" cy="372"/>
                        </a:xfrm>
                        <a:prstGeom prst="rect">
                          <a:avLst/>
                        </a:prstGeom>
                        <a:solidFill>
                          <a:schemeClr val="bg1"/>
                        </a:solidFill>
                        <a:ln w="38100">
                          <a:noFill/>
                          <a:miter/>
                        </a:ln>
                      </p:spPr>
                    </p:pic>
                  </p:oleObj>
                </mc:Fallback>
              </mc:AlternateContent>
            </a:graphicData>
          </a:graphic>
        </p:graphicFrame>
        <p:graphicFrame>
          <p:nvGraphicFramePr>
            <p:cNvPr id="92" name="对象 -2147478398"/>
            <p:cNvGraphicFramePr>
              <a:graphicFrameLocks noChangeAspect="1"/>
            </p:cNvGraphicFramePr>
            <p:nvPr/>
          </p:nvGraphicFramePr>
          <p:xfrm>
            <a:off x="12648" y="5032"/>
            <a:ext cx="917" cy="375"/>
          </p:xfrm>
          <a:graphic>
            <a:graphicData uri="http://schemas.openxmlformats.org/presentationml/2006/ole">
              <mc:AlternateContent xmlns:mc="http://schemas.openxmlformats.org/markup-compatibility/2006">
                <mc:Choice xmlns:v="urn:schemas-microsoft-com:vml" Requires="v">
                  <p:oleObj spid="_x0000_s93" name="" r:id="rId36" imgW="584200" imgH="228600" progId="Equation.KSEE3">
                    <p:embed/>
                  </p:oleObj>
                </mc:Choice>
                <mc:Fallback>
                  <p:oleObj name="" r:id="rId36" imgW="584200" imgH="228600" progId="Equation.KSEE3">
                    <p:embed/>
                    <p:pic>
                      <p:nvPicPr>
                        <p:cNvPr id="0" name="图片 68"/>
                        <p:cNvPicPr/>
                        <p:nvPr/>
                      </p:nvPicPr>
                      <p:blipFill>
                        <a:blip r:embed="rId37"/>
                        <a:stretch>
                          <a:fillRect/>
                        </a:stretch>
                      </p:blipFill>
                      <p:spPr>
                        <a:xfrm>
                          <a:off x="12648" y="5032"/>
                          <a:ext cx="917" cy="375"/>
                        </a:xfrm>
                        <a:prstGeom prst="rect">
                          <a:avLst/>
                        </a:prstGeom>
                        <a:solidFill>
                          <a:schemeClr val="bg1"/>
                        </a:solidFill>
                        <a:ln w="38100">
                          <a:noFill/>
                          <a:miter/>
                        </a:ln>
                      </p:spPr>
                    </p:pic>
                  </p:oleObj>
                </mc:Fallback>
              </mc:AlternateContent>
            </a:graphicData>
          </a:graphic>
        </p:graphicFrame>
      </p:grpSp>
      <p:sp>
        <p:nvSpPr>
          <p:cNvPr id="94" name="文本框 93"/>
          <p:cNvSpPr txBox="1"/>
          <p:nvPr/>
        </p:nvSpPr>
        <p:spPr>
          <a:xfrm>
            <a:off x="526415" y="5445760"/>
            <a:ext cx="1903730" cy="368300"/>
          </a:xfrm>
          <a:prstGeom prst="rect">
            <a:avLst/>
          </a:prstGeom>
          <a:noFill/>
        </p:spPr>
        <p:txBody>
          <a:bodyPr wrap="square" rtlCol="0">
            <a:spAutoFit/>
          </a:bodyPr>
          <a:p>
            <a:r>
              <a:rPr lang="zh-CN" altLang="en-US">
                <a:solidFill>
                  <a:srgbClr val="FFFF00"/>
                </a:solidFill>
              </a:rPr>
              <a:t>状态的价值函数</a:t>
            </a:r>
            <a:endParaRPr lang="zh-CN" altLang="en-US">
              <a:solidFill>
                <a:srgbClr val="FFFF00"/>
              </a:solidFill>
            </a:endParaRPr>
          </a:p>
        </p:txBody>
      </p:sp>
      <p:sp>
        <p:nvSpPr>
          <p:cNvPr id="95" name="文本框 94"/>
          <p:cNvSpPr txBox="1"/>
          <p:nvPr/>
        </p:nvSpPr>
        <p:spPr>
          <a:xfrm>
            <a:off x="6138545" y="5445760"/>
            <a:ext cx="2361565" cy="368300"/>
          </a:xfrm>
          <a:prstGeom prst="rect">
            <a:avLst/>
          </a:prstGeom>
          <a:noFill/>
        </p:spPr>
        <p:txBody>
          <a:bodyPr wrap="square" rtlCol="0">
            <a:spAutoFit/>
          </a:bodyPr>
          <a:p>
            <a:r>
              <a:rPr lang="zh-CN" altLang="en-US">
                <a:solidFill>
                  <a:srgbClr val="FFFF00"/>
                </a:solidFill>
              </a:rPr>
              <a:t>状态</a:t>
            </a:r>
            <a:r>
              <a:rPr lang="en-US" altLang="zh-CN">
                <a:solidFill>
                  <a:srgbClr val="FFFF00"/>
                </a:solidFill>
              </a:rPr>
              <a:t>-</a:t>
            </a:r>
            <a:r>
              <a:rPr lang="zh-CN" altLang="en-US">
                <a:solidFill>
                  <a:srgbClr val="FFFF00"/>
                </a:solidFill>
              </a:rPr>
              <a:t>行动的价值函数</a:t>
            </a:r>
            <a:endParaRPr lang="zh-CN" altLang="en-US">
              <a:solidFill>
                <a:srgbClr val="FFFF00"/>
              </a:solidFill>
            </a:endParaRPr>
          </a:p>
        </p:txBody>
      </p:sp>
    </p:spTree>
    <p:custDataLst>
      <p:tags r:id="rId3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blinds(horizontal)">
                                      <p:cBhvr>
                                        <p:cTn id="12" dur="500"/>
                                        <p:tgtEl>
                                          <p:spTgt spid="94"/>
                                        </p:tgtEl>
                                      </p:cBhvr>
                                    </p:animEffect>
                                  </p:childTnLst>
                                </p:cTn>
                              </p:par>
                              <p:par>
                                <p:cTn id="13" presetID="3" presetClass="entr" presetSubtype="1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linds(horizontal)">
                                      <p:cBhvr>
                                        <p:cTn id="25" dur="500"/>
                                        <p:tgtEl>
                                          <p:spTgt spid="95"/>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06245" y="1703705"/>
            <a:ext cx="1753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574415" y="1056005"/>
            <a:ext cx="310515" cy="1535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3865245" y="1000125"/>
            <a:ext cx="1854200" cy="1630045"/>
          </a:xfrm>
          <a:prstGeom prst="rect">
            <a:avLst/>
          </a:prstGeom>
          <a:noFill/>
          <a:ln w="9525">
            <a:noFill/>
          </a:ln>
        </p:spPr>
        <p:txBody>
          <a:bodyPr wrap="square">
            <a:spAutoFit/>
          </a:bodyPr>
          <a:p>
            <a:pPr indent="0">
              <a:lnSpc>
                <a:spcPct val="200000"/>
              </a:lnSpc>
              <a:buNone/>
            </a:pPr>
            <a:r>
              <a:rPr lang="zh-CN" altLang="en-US" sz="1000">
                <a:solidFill>
                  <a:schemeClr val="bg1"/>
                </a:solidFill>
                <a:latin typeface="+mn-ea"/>
                <a:sym typeface="+mn-ea"/>
              </a:rPr>
              <a:t>马尔可夫决策过程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价值函数</a:t>
            </a:r>
            <a:endParaRPr lang="zh-CN" altLang="en-US" sz="1000">
              <a:solidFill>
                <a:schemeClr val="bg1"/>
              </a:solidFill>
              <a:latin typeface="+mn-ea"/>
              <a:sym typeface="+mn-ea"/>
            </a:endParaRPr>
          </a:p>
          <a:p>
            <a:pPr indent="0">
              <a:lnSpc>
                <a:spcPct val="200000"/>
              </a:lnSpc>
              <a:buNone/>
            </a:pPr>
            <a:r>
              <a:rPr lang="zh-CN" altLang="en-US" sz="1000">
                <a:solidFill>
                  <a:srgbClr val="FFFF00"/>
                </a:solidFill>
                <a:latin typeface="+mn-ea"/>
                <a:sym typeface="+mn-ea"/>
              </a:rPr>
              <a:t>贝尔曼方程</a:t>
            </a:r>
            <a:endParaRPr lang="zh-CN" altLang="en-US" sz="1000" b="0">
              <a:solidFill>
                <a:srgbClr val="FFFF00"/>
              </a:solidFill>
              <a:latin typeface="+mn-ea"/>
            </a:endParaRPr>
          </a:p>
          <a:p>
            <a:pPr indent="0">
              <a:lnSpc>
                <a:spcPct val="200000"/>
              </a:lnSpc>
              <a:buNone/>
            </a:pPr>
            <a:r>
              <a:rPr lang="zh-CN" altLang="en-US" sz="1000">
                <a:solidFill>
                  <a:schemeClr val="bg1"/>
                </a:solidFill>
                <a:latin typeface="+mn-ea"/>
                <a:sym typeface="+mn-ea"/>
              </a:rPr>
              <a:t>贝尔曼最优方程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马尔可夫决策过程求解方法</a:t>
            </a:r>
            <a:endParaRPr lang="zh-CN" sz="1000" b="0">
              <a:solidFill>
                <a:schemeClr val="bg1"/>
              </a:solidFill>
              <a:latin typeface="+mn-ea"/>
            </a:endParaRPr>
          </a:p>
        </p:txBody>
      </p:sp>
      <p:sp>
        <p:nvSpPr>
          <p:cNvPr id="32" name="文本框 31"/>
          <p:cNvSpPr txBox="1"/>
          <p:nvPr/>
        </p:nvSpPr>
        <p:spPr>
          <a:xfrm>
            <a:off x="6555740" y="1615440"/>
            <a:ext cx="335089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贝尔曼方程描述了价值函数</a:t>
            </a:r>
            <a:r>
              <a:rPr lang="en-US" altLang="zh-CN" sz="1000" b="0">
                <a:solidFill>
                  <a:srgbClr val="FFFF00"/>
                </a:solidFill>
                <a:latin typeface="+mn-ea"/>
              </a:rPr>
              <a:t>t</a:t>
            </a:r>
            <a:r>
              <a:rPr lang="zh-CN" altLang="en-US" sz="1000" b="0">
                <a:solidFill>
                  <a:srgbClr val="FFFF00"/>
                </a:solidFill>
                <a:latin typeface="+mn-ea"/>
              </a:rPr>
              <a:t>与</a:t>
            </a:r>
            <a:r>
              <a:rPr lang="en-US" altLang="zh-CN" sz="1000" b="0">
                <a:solidFill>
                  <a:srgbClr val="FFFF00"/>
                </a:solidFill>
                <a:latin typeface="+mn-ea"/>
              </a:rPr>
              <a:t>t+1</a:t>
            </a:r>
            <a:r>
              <a:rPr lang="zh-CN" altLang="en-US" sz="1000" b="0">
                <a:solidFill>
                  <a:srgbClr val="FFFF00"/>
                </a:solidFill>
                <a:latin typeface="+mn-ea"/>
              </a:rPr>
              <a:t>时刻的递推关系</a:t>
            </a:r>
            <a:endParaRPr lang="zh-CN" altLang="en-US" sz="1000" b="0">
              <a:solidFill>
                <a:srgbClr val="FFFF00"/>
              </a:solidFill>
              <a:latin typeface="+mn-ea"/>
            </a:endParaRPr>
          </a:p>
        </p:txBody>
      </p:sp>
      <p:graphicFrame>
        <p:nvGraphicFramePr>
          <p:cNvPr id="-2147482171" name="对象 -2147482172"/>
          <p:cNvGraphicFramePr>
            <a:graphicFrameLocks noChangeAspect="1"/>
          </p:cNvGraphicFramePr>
          <p:nvPr>
            <p:custDataLst>
              <p:tags r:id="rId7"/>
            </p:custDataLst>
          </p:nvPr>
        </p:nvGraphicFramePr>
        <p:xfrm>
          <a:off x="6075680" y="2440305"/>
          <a:ext cx="4747895" cy="605790"/>
        </p:xfrm>
        <a:graphic>
          <a:graphicData uri="http://schemas.openxmlformats.org/presentationml/2006/ole">
            <mc:AlternateContent xmlns:mc="http://schemas.openxmlformats.org/markup-compatibility/2006">
              <mc:Choice xmlns:v="urn:schemas-microsoft-com:vml" Requires="v">
                <p:oleObj spid="_x0000_s3076" name="" r:id="rId8" imgW="3251200" imgH="368300" progId="Equation.KSEE3">
                  <p:embed/>
                </p:oleObj>
              </mc:Choice>
              <mc:Fallback>
                <p:oleObj name="" r:id="rId8" imgW="3251200" imgH="368300" progId="Equation.KSEE3">
                  <p:embed/>
                  <p:pic>
                    <p:nvPicPr>
                      <p:cNvPr id="0" name="图片 3075"/>
                      <p:cNvPicPr/>
                      <p:nvPr/>
                    </p:nvPicPr>
                    <p:blipFill>
                      <a:blip r:embed="rId9"/>
                      <a:stretch>
                        <a:fillRect/>
                      </a:stretch>
                    </p:blipFill>
                    <p:spPr>
                      <a:xfrm>
                        <a:off x="6075680" y="2440305"/>
                        <a:ext cx="4747895" cy="605790"/>
                      </a:xfrm>
                      <a:prstGeom prst="rect">
                        <a:avLst/>
                      </a:prstGeom>
                      <a:solidFill>
                        <a:schemeClr val="bg1"/>
                      </a:solidFill>
                      <a:ln w="38100">
                        <a:noFill/>
                        <a:miter/>
                      </a:ln>
                    </p:spPr>
                  </p:pic>
                </p:oleObj>
              </mc:Fallback>
            </mc:AlternateContent>
          </a:graphicData>
        </a:graphic>
      </p:graphicFrame>
      <p:graphicFrame>
        <p:nvGraphicFramePr>
          <p:cNvPr id="-2147482170" name="对象 -2147482171"/>
          <p:cNvGraphicFramePr>
            <a:graphicFrameLocks noChangeAspect="1"/>
          </p:cNvGraphicFramePr>
          <p:nvPr>
            <p:custDataLst>
              <p:tags r:id="rId10"/>
            </p:custDataLst>
          </p:nvPr>
        </p:nvGraphicFramePr>
        <p:xfrm>
          <a:off x="6075045" y="3429000"/>
          <a:ext cx="4861560" cy="543560"/>
        </p:xfrm>
        <a:graphic>
          <a:graphicData uri="http://schemas.openxmlformats.org/presentationml/2006/ole">
            <mc:AlternateContent xmlns:mc="http://schemas.openxmlformats.org/markup-compatibility/2006">
              <mc:Choice xmlns:v="urn:schemas-microsoft-com:vml" Requires="v">
                <p:oleObj spid="_x0000_s3" name="" r:id="rId11" imgW="3886200" imgH="368300" progId="Equation.KSEE3">
                  <p:embed/>
                </p:oleObj>
              </mc:Choice>
              <mc:Fallback>
                <p:oleObj name="" r:id="rId11" imgW="3886200" imgH="368300" progId="Equation.KSEE3">
                  <p:embed/>
                  <p:pic>
                    <p:nvPicPr>
                      <p:cNvPr id="0" name="图片 2"/>
                      <p:cNvPicPr/>
                      <p:nvPr/>
                    </p:nvPicPr>
                    <p:blipFill>
                      <a:blip r:embed="rId12"/>
                      <a:stretch>
                        <a:fillRect/>
                      </a:stretch>
                    </p:blipFill>
                    <p:spPr>
                      <a:xfrm>
                        <a:off x="6075045" y="3429000"/>
                        <a:ext cx="4861560" cy="543560"/>
                      </a:xfrm>
                      <a:prstGeom prst="rect">
                        <a:avLst/>
                      </a:prstGeom>
                      <a:solidFill>
                        <a:schemeClr val="bg1"/>
                      </a:solidFill>
                      <a:ln w="38100">
                        <a:noFill/>
                        <a:miter/>
                      </a:ln>
                    </p:spPr>
                  </p:pic>
                </p:oleObj>
              </mc:Fallback>
            </mc:AlternateContent>
          </a:graphicData>
        </a:graphic>
      </p:graphicFrame>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47482171"/>
                                        </p:tgtEl>
                                        <p:attrNameLst>
                                          <p:attrName>style.visibility</p:attrName>
                                        </p:attrNameLst>
                                      </p:cBhvr>
                                      <p:to>
                                        <p:strVal val="visible"/>
                                      </p:to>
                                    </p:set>
                                    <p:animEffect transition="in" filter="blinds(horizontal)">
                                      <p:cBhvr>
                                        <p:cTn id="12" dur="500"/>
                                        <p:tgtEl>
                                          <p:spTgt spid="-2147482171"/>
                                        </p:tgtEl>
                                      </p:cBhvr>
                                    </p:animEffect>
                                  </p:childTnLst>
                                </p:cTn>
                              </p:par>
                              <p:par>
                                <p:cTn id="13" presetID="3" presetClass="entr" presetSubtype="10" fill="hold" nodeType="withEffect">
                                  <p:stCondLst>
                                    <p:cond delay="0"/>
                                  </p:stCondLst>
                                  <p:childTnLst>
                                    <p:set>
                                      <p:cBhvr>
                                        <p:cTn id="14" dur="1" fill="hold">
                                          <p:stCondLst>
                                            <p:cond delay="0"/>
                                          </p:stCondLst>
                                        </p:cTn>
                                        <p:tgtEl>
                                          <p:spTgt spid="-2147482170"/>
                                        </p:tgtEl>
                                        <p:attrNameLst>
                                          <p:attrName>style.visibility</p:attrName>
                                        </p:attrNameLst>
                                      </p:cBhvr>
                                      <p:to>
                                        <p:strVal val="visible"/>
                                      </p:to>
                                    </p:set>
                                    <p:animEffect transition="in" filter="blinds(horizontal)">
                                      <p:cBhvr>
                                        <p:cTn id="15" dur="500"/>
                                        <p:tgtEl>
                                          <p:spTgt spid="-214748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06245" y="1703705"/>
            <a:ext cx="1753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574415" y="1056005"/>
            <a:ext cx="310515" cy="1535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3865245" y="1000125"/>
            <a:ext cx="1854200" cy="1630045"/>
          </a:xfrm>
          <a:prstGeom prst="rect">
            <a:avLst/>
          </a:prstGeom>
          <a:noFill/>
          <a:ln w="9525">
            <a:noFill/>
          </a:ln>
        </p:spPr>
        <p:txBody>
          <a:bodyPr wrap="square">
            <a:spAutoFit/>
          </a:bodyPr>
          <a:p>
            <a:pPr indent="0">
              <a:lnSpc>
                <a:spcPct val="200000"/>
              </a:lnSpc>
              <a:buNone/>
            </a:pPr>
            <a:r>
              <a:rPr lang="zh-CN" altLang="en-US" sz="1000">
                <a:solidFill>
                  <a:schemeClr val="bg1"/>
                </a:solidFill>
                <a:latin typeface="+mn-ea"/>
                <a:sym typeface="+mn-ea"/>
              </a:rPr>
              <a:t>马尔可夫决策过程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价值函数</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贝尔曼方程</a:t>
            </a:r>
            <a:endParaRPr lang="zh-CN" altLang="en-US" sz="1000" b="0">
              <a:solidFill>
                <a:schemeClr val="bg1"/>
              </a:solidFill>
              <a:latin typeface="+mn-ea"/>
            </a:endParaRPr>
          </a:p>
          <a:p>
            <a:pPr indent="0">
              <a:lnSpc>
                <a:spcPct val="200000"/>
              </a:lnSpc>
              <a:buNone/>
            </a:pPr>
            <a:r>
              <a:rPr lang="zh-CN" altLang="en-US" sz="1000">
                <a:solidFill>
                  <a:srgbClr val="FFFF00"/>
                </a:solidFill>
                <a:latin typeface="+mn-ea"/>
                <a:sym typeface="+mn-ea"/>
              </a:rPr>
              <a:t>贝尔曼最优方程</a:t>
            </a:r>
            <a:endParaRPr lang="zh-CN" altLang="en-US" sz="1000">
              <a:solidFill>
                <a:srgbClr val="FFFF00"/>
              </a:solidFill>
              <a:latin typeface="+mn-ea"/>
              <a:sym typeface="+mn-ea"/>
            </a:endParaRPr>
          </a:p>
          <a:p>
            <a:pPr indent="0">
              <a:lnSpc>
                <a:spcPct val="200000"/>
              </a:lnSpc>
              <a:buNone/>
            </a:pPr>
            <a:r>
              <a:rPr lang="zh-CN" altLang="en-US" sz="1000">
                <a:solidFill>
                  <a:schemeClr val="bg1"/>
                </a:solidFill>
                <a:latin typeface="+mn-ea"/>
                <a:sym typeface="+mn-ea"/>
              </a:rPr>
              <a:t>马尔可夫决策过程求解方法</a:t>
            </a:r>
            <a:endParaRPr lang="zh-CN" sz="1000" b="0">
              <a:solidFill>
                <a:schemeClr val="bg1"/>
              </a:solidFill>
              <a:latin typeface="+mn-ea"/>
            </a:endParaRPr>
          </a:p>
        </p:txBody>
      </p:sp>
      <p:sp>
        <p:nvSpPr>
          <p:cNvPr id="12" name="文本框 11"/>
          <p:cNvSpPr txBox="1"/>
          <p:nvPr/>
        </p:nvSpPr>
        <p:spPr>
          <a:xfrm>
            <a:off x="6555740" y="1424940"/>
            <a:ext cx="3343910" cy="101473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将贝尔曼方程代入最优问题中就得到了贝尔曼最优方程，贝尔曼最优方程为判断某个策略是否达到最优提供了理论依据。</a:t>
            </a:r>
            <a:endParaRPr lang="zh-CN" altLang="en-US" sz="1000" b="0">
              <a:solidFill>
                <a:srgbClr val="FFFF00"/>
              </a:solidFill>
              <a:latin typeface="+mn-ea"/>
            </a:endParaRPr>
          </a:p>
        </p:txBody>
      </p:sp>
      <p:graphicFrame>
        <p:nvGraphicFramePr>
          <p:cNvPr id="-2147482146" name="对象 -2147482147"/>
          <p:cNvGraphicFramePr>
            <a:graphicFrameLocks noChangeAspect="1"/>
          </p:cNvGraphicFramePr>
          <p:nvPr>
            <p:custDataLst>
              <p:tags r:id="rId7"/>
            </p:custDataLst>
          </p:nvPr>
        </p:nvGraphicFramePr>
        <p:xfrm>
          <a:off x="6555740" y="2795270"/>
          <a:ext cx="3288030" cy="367665"/>
        </p:xfrm>
        <a:graphic>
          <a:graphicData uri="http://schemas.openxmlformats.org/presentationml/2006/ole">
            <mc:AlternateContent xmlns:mc="http://schemas.openxmlformats.org/markup-compatibility/2006">
              <mc:Choice xmlns:v="urn:schemas-microsoft-com:vml" Requires="v">
                <p:oleObj spid="_x0000_s14" name="" r:id="rId8" imgW="2044700" imgH="228600" progId="Equation.KSEE3">
                  <p:embed/>
                </p:oleObj>
              </mc:Choice>
              <mc:Fallback>
                <p:oleObj name="" r:id="rId8" imgW="2044700" imgH="228600" progId="Equation.KSEE3">
                  <p:embed/>
                  <p:pic>
                    <p:nvPicPr>
                      <p:cNvPr id="0" name="图片 13"/>
                      <p:cNvPicPr/>
                      <p:nvPr/>
                    </p:nvPicPr>
                    <p:blipFill>
                      <a:blip r:embed="rId9"/>
                      <a:stretch>
                        <a:fillRect/>
                      </a:stretch>
                    </p:blipFill>
                    <p:spPr>
                      <a:xfrm>
                        <a:off x="6555740" y="2795270"/>
                        <a:ext cx="3288030" cy="367665"/>
                      </a:xfrm>
                      <a:prstGeom prst="rect">
                        <a:avLst/>
                      </a:prstGeom>
                      <a:solidFill>
                        <a:schemeClr val="bg1"/>
                      </a:solidFill>
                      <a:ln w="38100">
                        <a:noFill/>
                        <a:miter/>
                      </a:ln>
                    </p:spPr>
                  </p:pic>
                </p:oleObj>
              </mc:Fallback>
            </mc:AlternateContent>
          </a:graphicData>
        </a:graphic>
      </p:graphicFrame>
      <p:graphicFrame>
        <p:nvGraphicFramePr>
          <p:cNvPr id="-2147482137" name="对象 -2147482138"/>
          <p:cNvGraphicFramePr>
            <a:graphicFrameLocks noChangeAspect="1"/>
          </p:cNvGraphicFramePr>
          <p:nvPr>
            <p:custDataLst>
              <p:tags r:id="rId10"/>
            </p:custDataLst>
          </p:nvPr>
        </p:nvGraphicFramePr>
        <p:xfrm>
          <a:off x="6903720" y="3789680"/>
          <a:ext cx="2457450" cy="557530"/>
        </p:xfrm>
        <a:graphic>
          <a:graphicData uri="http://schemas.openxmlformats.org/presentationml/2006/ole">
            <mc:AlternateContent xmlns:mc="http://schemas.openxmlformats.org/markup-compatibility/2006">
              <mc:Choice xmlns:v="urn:schemas-microsoft-com:vml" Requires="v">
                <p:oleObj spid="_x0000_s16" name="" r:id="rId11" imgW="1397000" imgH="316865" progId="Equation.KSEE3">
                  <p:embed/>
                </p:oleObj>
              </mc:Choice>
              <mc:Fallback>
                <p:oleObj name="" r:id="rId11" imgW="1397000" imgH="316865" progId="Equation.KSEE3">
                  <p:embed/>
                  <p:pic>
                    <p:nvPicPr>
                      <p:cNvPr id="0" name="图片 15"/>
                      <p:cNvPicPr/>
                      <p:nvPr/>
                    </p:nvPicPr>
                    <p:blipFill>
                      <a:blip r:embed="rId12"/>
                      <a:stretch>
                        <a:fillRect/>
                      </a:stretch>
                    </p:blipFill>
                    <p:spPr>
                      <a:xfrm>
                        <a:off x="6903720" y="3789680"/>
                        <a:ext cx="2457450" cy="557530"/>
                      </a:xfrm>
                      <a:prstGeom prst="rect">
                        <a:avLst/>
                      </a:prstGeom>
                      <a:solidFill>
                        <a:schemeClr val="bg1"/>
                      </a:solidFill>
                      <a:ln w="38100">
                        <a:noFill/>
                        <a:miter/>
                      </a:ln>
                    </p:spPr>
                  </p:pic>
                </p:oleObj>
              </mc:Fallback>
            </mc:AlternateContent>
          </a:graphicData>
        </a:graphic>
      </p:graphicFrame>
      <p:graphicFrame>
        <p:nvGraphicFramePr>
          <p:cNvPr id="-2147482136" name="对象 -2147482137"/>
          <p:cNvGraphicFramePr>
            <a:graphicFrameLocks noChangeAspect="1"/>
          </p:cNvGraphicFramePr>
          <p:nvPr>
            <p:custDataLst>
              <p:tags r:id="rId13"/>
            </p:custDataLst>
          </p:nvPr>
        </p:nvGraphicFramePr>
        <p:xfrm>
          <a:off x="6903720" y="4814570"/>
          <a:ext cx="2667000" cy="475615"/>
        </p:xfrm>
        <a:graphic>
          <a:graphicData uri="http://schemas.openxmlformats.org/presentationml/2006/ole">
            <mc:AlternateContent xmlns:mc="http://schemas.openxmlformats.org/markup-compatibility/2006">
              <mc:Choice xmlns:v="urn:schemas-microsoft-com:vml" Requires="v">
                <p:oleObj spid="_x0000_s17" name="" r:id="rId14" imgW="1777365" imgH="316865" progId="Equation.KSEE3">
                  <p:embed/>
                </p:oleObj>
              </mc:Choice>
              <mc:Fallback>
                <p:oleObj name="" r:id="rId14" imgW="1777365" imgH="316865" progId="Equation.KSEE3">
                  <p:embed/>
                  <p:pic>
                    <p:nvPicPr>
                      <p:cNvPr id="0" name="图片 16"/>
                      <p:cNvPicPr/>
                      <p:nvPr/>
                    </p:nvPicPr>
                    <p:blipFill>
                      <a:blip r:embed="rId15"/>
                      <a:stretch>
                        <a:fillRect/>
                      </a:stretch>
                    </p:blipFill>
                    <p:spPr>
                      <a:xfrm>
                        <a:off x="6903720" y="4814570"/>
                        <a:ext cx="2667000" cy="475615"/>
                      </a:xfrm>
                      <a:prstGeom prst="rect">
                        <a:avLst/>
                      </a:prstGeom>
                      <a:solidFill>
                        <a:schemeClr val="bg1"/>
                      </a:solidFill>
                      <a:ln w="38100">
                        <a:noFill/>
                        <a:miter/>
                      </a:ln>
                    </p:spPr>
                  </p:pic>
                </p:oleObj>
              </mc:Fallback>
            </mc:AlternateContent>
          </a:graphicData>
        </a:graphic>
      </p:graphicFrame>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47482146"/>
                                        </p:tgtEl>
                                        <p:attrNameLst>
                                          <p:attrName>style.visibility</p:attrName>
                                        </p:attrNameLst>
                                      </p:cBhvr>
                                      <p:to>
                                        <p:strVal val="visible"/>
                                      </p:to>
                                    </p:set>
                                    <p:animEffect transition="in" filter="blinds(horizontal)">
                                      <p:cBhvr>
                                        <p:cTn id="12" dur="500"/>
                                        <p:tgtEl>
                                          <p:spTgt spid="-21474821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47482137"/>
                                        </p:tgtEl>
                                        <p:attrNameLst>
                                          <p:attrName>style.visibility</p:attrName>
                                        </p:attrNameLst>
                                      </p:cBhvr>
                                      <p:to>
                                        <p:strVal val="visible"/>
                                      </p:to>
                                    </p:set>
                                    <p:animEffect transition="in" filter="blinds(horizontal)">
                                      <p:cBhvr>
                                        <p:cTn id="17" dur="500"/>
                                        <p:tgtEl>
                                          <p:spTgt spid="-2147482137"/>
                                        </p:tgtEl>
                                      </p:cBhvr>
                                    </p:animEffect>
                                  </p:childTnLst>
                                </p:cTn>
                              </p:par>
                              <p:par>
                                <p:cTn id="18" presetID="3" presetClass="entr" presetSubtype="10" fill="hold" nodeType="withEffect">
                                  <p:stCondLst>
                                    <p:cond delay="0"/>
                                  </p:stCondLst>
                                  <p:childTnLst>
                                    <p:set>
                                      <p:cBhvr>
                                        <p:cTn id="19" dur="1" fill="hold">
                                          <p:stCondLst>
                                            <p:cond delay="0"/>
                                          </p:stCondLst>
                                        </p:cTn>
                                        <p:tgtEl>
                                          <p:spTgt spid="-2147482136"/>
                                        </p:tgtEl>
                                        <p:attrNameLst>
                                          <p:attrName>style.visibility</p:attrName>
                                        </p:attrNameLst>
                                      </p:cBhvr>
                                      <p:to>
                                        <p:strVal val="visible"/>
                                      </p:to>
                                    </p:set>
                                    <p:animEffect transition="in" filter="blinds(horizontal)">
                                      <p:cBhvr>
                                        <p:cTn id="20" dur="500"/>
                                        <p:tgtEl>
                                          <p:spTgt spid="-2147482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强化学习</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基于强化学习的自主导航</a:t>
            </a:r>
            <a:endParaRPr lang="zh-CN" altLang="en-US" sz="1400" b="0">
              <a:solidFill>
                <a:srgbClr val="FFFF00"/>
              </a:solidFill>
              <a:latin typeface="+mn-ea"/>
              <a:sym typeface="+mn-ea"/>
            </a:endParaRPr>
          </a:p>
        </p:txBody>
      </p:sp>
      <p:sp>
        <p:nvSpPr>
          <p:cNvPr id="5" name="右箭头 4"/>
          <p:cNvSpPr/>
          <p:nvPr>
            <p:custDataLst>
              <p:tags r:id="rId6"/>
            </p:custDataLst>
          </p:nvPr>
        </p:nvSpPr>
        <p:spPr>
          <a:xfrm>
            <a:off x="1706245" y="1703705"/>
            <a:ext cx="17538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3574415" y="1056005"/>
            <a:ext cx="310515" cy="1535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3865245" y="1000125"/>
            <a:ext cx="1854200" cy="1630045"/>
          </a:xfrm>
          <a:prstGeom prst="rect">
            <a:avLst/>
          </a:prstGeom>
          <a:noFill/>
          <a:ln w="9525">
            <a:noFill/>
          </a:ln>
        </p:spPr>
        <p:txBody>
          <a:bodyPr wrap="square">
            <a:spAutoFit/>
          </a:bodyPr>
          <a:p>
            <a:pPr indent="0">
              <a:lnSpc>
                <a:spcPct val="200000"/>
              </a:lnSpc>
              <a:buNone/>
            </a:pPr>
            <a:r>
              <a:rPr lang="zh-CN" altLang="en-US" sz="1000">
                <a:solidFill>
                  <a:schemeClr val="bg1"/>
                </a:solidFill>
                <a:latin typeface="+mn-ea"/>
                <a:sym typeface="+mn-ea"/>
              </a:rPr>
              <a:t>马尔可夫决策过程</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价值函数</a:t>
            </a:r>
            <a:endParaRPr lang="zh-CN" altLang="en-US" sz="1000">
              <a:solidFill>
                <a:schemeClr val="bg1"/>
              </a:solidFill>
              <a:latin typeface="+mn-ea"/>
              <a:sym typeface="+mn-ea"/>
            </a:endParaRPr>
          </a:p>
          <a:p>
            <a:pPr indent="0">
              <a:lnSpc>
                <a:spcPct val="200000"/>
              </a:lnSpc>
              <a:buNone/>
            </a:pPr>
            <a:r>
              <a:rPr lang="zh-CN" altLang="en-US" sz="1000">
                <a:solidFill>
                  <a:schemeClr val="bg1"/>
                </a:solidFill>
                <a:latin typeface="+mn-ea"/>
                <a:sym typeface="+mn-ea"/>
              </a:rPr>
              <a:t>贝尔曼方程</a:t>
            </a:r>
            <a:endParaRPr lang="zh-CN" altLang="en-US" sz="1000" b="0">
              <a:solidFill>
                <a:schemeClr val="bg1"/>
              </a:solidFill>
              <a:latin typeface="+mn-ea"/>
            </a:endParaRPr>
          </a:p>
          <a:p>
            <a:pPr indent="0">
              <a:lnSpc>
                <a:spcPct val="200000"/>
              </a:lnSpc>
              <a:buNone/>
            </a:pPr>
            <a:r>
              <a:rPr lang="zh-CN" altLang="en-US" sz="1000">
                <a:solidFill>
                  <a:schemeClr val="bg1"/>
                </a:solidFill>
                <a:latin typeface="+mn-ea"/>
                <a:sym typeface="+mn-ea"/>
              </a:rPr>
              <a:t>贝尔曼最优方程</a:t>
            </a:r>
            <a:endParaRPr lang="zh-CN" altLang="en-US" sz="1000">
              <a:solidFill>
                <a:schemeClr val="bg1"/>
              </a:solidFill>
              <a:latin typeface="+mn-ea"/>
              <a:sym typeface="+mn-ea"/>
            </a:endParaRPr>
          </a:p>
          <a:p>
            <a:pPr indent="0">
              <a:lnSpc>
                <a:spcPct val="200000"/>
              </a:lnSpc>
              <a:buNone/>
            </a:pPr>
            <a:r>
              <a:rPr lang="zh-CN" altLang="en-US" sz="1000">
                <a:solidFill>
                  <a:srgbClr val="FFFF00"/>
                </a:solidFill>
                <a:latin typeface="+mn-ea"/>
                <a:sym typeface="+mn-ea"/>
              </a:rPr>
              <a:t>马尔可夫决策过程求解方法</a:t>
            </a:r>
            <a:endParaRPr lang="zh-CN" altLang="en-US" sz="1000" b="0">
              <a:solidFill>
                <a:srgbClr val="FFFF00"/>
              </a:solidFill>
              <a:latin typeface="+mn-ea"/>
              <a:sym typeface="+mn-ea"/>
            </a:endParaRPr>
          </a:p>
        </p:txBody>
      </p:sp>
      <p:pic>
        <p:nvPicPr>
          <p:cNvPr id="71" name="图片 70" descr="图片1"/>
          <p:cNvPicPr>
            <a:picLocks noChangeAspect="1"/>
          </p:cNvPicPr>
          <p:nvPr>
            <p:custDataLst>
              <p:tags r:id="rId7"/>
            </p:custDataLst>
          </p:nvPr>
        </p:nvPicPr>
        <p:blipFill>
          <a:blip r:embed="rId8"/>
          <a:stretch>
            <a:fillRect/>
          </a:stretch>
        </p:blipFill>
        <p:spPr>
          <a:xfrm>
            <a:off x="1475740" y="2686050"/>
            <a:ext cx="8039100" cy="3733800"/>
          </a:xfrm>
          <a:prstGeom prst="rect">
            <a:avLst/>
          </a:prstGeom>
        </p:spPr>
      </p:pic>
      <p:sp>
        <p:nvSpPr>
          <p:cNvPr id="26" name="文本框 25"/>
          <p:cNvSpPr txBox="1"/>
          <p:nvPr/>
        </p:nvSpPr>
        <p:spPr>
          <a:xfrm>
            <a:off x="3362960" y="6459855"/>
            <a:ext cx="422402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关于马尔可夫决策过程求解方法的具体讲解，将在第</a:t>
            </a:r>
            <a:r>
              <a:rPr lang="en-US" altLang="zh-CN" sz="1000" b="0">
                <a:solidFill>
                  <a:srgbClr val="FFFF00"/>
                </a:solidFill>
                <a:latin typeface="+mn-ea"/>
              </a:rPr>
              <a:t>2</a:t>
            </a:r>
            <a:r>
              <a:rPr lang="zh-CN" altLang="en-US" sz="1000" b="0">
                <a:solidFill>
                  <a:srgbClr val="FFFF00"/>
                </a:solidFill>
                <a:latin typeface="+mn-ea"/>
              </a:rPr>
              <a:t>季课程中展开讨论</a:t>
            </a:r>
            <a:endParaRPr lang="zh-CN" altLang="en-US" sz="10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linds(horizontal)">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795463" y="722630"/>
            <a:ext cx="8502650" cy="633095"/>
          </a:xfrm>
        </p:spPr>
        <p:txBody>
          <a:bodyPr>
            <a:noAutofit/>
          </a:bodyPr>
          <a:p>
            <a:r>
              <a:rPr lang="zh-CN" altLang="en-US" sz="2800">
                <a:solidFill>
                  <a:srgbClr val="FFFF00"/>
                </a:solidFill>
              </a:rPr>
              <a:t>自主导航，为什么很难？</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grpSp>
        <p:nvGrpSpPr>
          <p:cNvPr id="31" name="组合 30"/>
          <p:cNvGrpSpPr/>
          <p:nvPr/>
        </p:nvGrpSpPr>
        <p:grpSpPr>
          <a:xfrm>
            <a:off x="975360" y="1986915"/>
            <a:ext cx="4980940" cy="3450590"/>
            <a:chOff x="336" y="2889"/>
            <a:chExt cx="7844" cy="5434"/>
          </a:xfrm>
        </p:grpSpPr>
        <p:sp>
          <p:nvSpPr>
            <p:cNvPr id="3" name="矩形 2"/>
            <p:cNvSpPr/>
            <p:nvPr/>
          </p:nvSpPr>
          <p:spPr>
            <a:xfrm>
              <a:off x="336" y="2889"/>
              <a:ext cx="5281" cy="32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36" y="8033"/>
              <a:ext cx="7844" cy="2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16200000">
              <a:off x="-1953" y="5499"/>
              <a:ext cx="4824" cy="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rot="16200000">
              <a:off x="5645" y="5499"/>
              <a:ext cx="4824" cy="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109" y="7178"/>
              <a:ext cx="4824" cy="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3111" y="4521"/>
              <a:ext cx="4824" cy="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rot="16200000">
              <a:off x="1153" y="4285"/>
              <a:ext cx="2458" cy="307"/>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rot="16200000">
              <a:off x="-805" y="5714"/>
              <a:ext cx="4320" cy="32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2535" y="5409"/>
              <a:ext cx="1559"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3111" y="6325"/>
              <a:ext cx="4824" cy="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28"/>
            <p:cNvSpPr/>
            <p:nvPr/>
          </p:nvSpPr>
          <p:spPr>
            <a:xfrm rot="16200000">
              <a:off x="4799" y="5032"/>
              <a:ext cx="951" cy="323"/>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矩形 29"/>
            <p:cNvSpPr/>
            <p:nvPr/>
          </p:nvSpPr>
          <p:spPr>
            <a:xfrm rot="16200000">
              <a:off x="6210" y="5688"/>
              <a:ext cx="951" cy="323"/>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9" name="任意多边形 38"/>
          <p:cNvSpPr/>
          <p:nvPr/>
        </p:nvSpPr>
        <p:spPr>
          <a:xfrm>
            <a:off x="1885315" y="2335530"/>
            <a:ext cx="784860" cy="2790825"/>
          </a:xfrm>
          <a:custGeom>
            <a:avLst/>
            <a:gdLst>
              <a:gd name="connisteX0" fmla="*/ 784860 w 784860"/>
              <a:gd name="connsiteY0" fmla="*/ 2723515 h 2790825"/>
              <a:gd name="connisteX1" fmla="*/ 0 w 784860"/>
              <a:gd name="connsiteY1" fmla="*/ 2713355 h 2790825"/>
              <a:gd name="connisteX2" fmla="*/ 19685 w 784860"/>
              <a:gd name="connsiteY2" fmla="*/ 9525 h 2790825"/>
              <a:gd name="connisteX3" fmla="*/ 106680 w 784860"/>
              <a:gd name="connsiteY3" fmla="*/ 0 h 2790825"/>
              <a:gd name="connisteX4" fmla="*/ 106680 w 784860"/>
              <a:gd name="connsiteY4" fmla="*/ 2790825 h 279082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784860" h="2790825">
                <a:moveTo>
                  <a:pt x="784860" y="2723515"/>
                </a:moveTo>
                <a:lnTo>
                  <a:pt x="0" y="2713355"/>
                </a:lnTo>
                <a:lnTo>
                  <a:pt x="19685" y="9525"/>
                </a:lnTo>
                <a:lnTo>
                  <a:pt x="106680" y="0"/>
                </a:lnTo>
                <a:lnTo>
                  <a:pt x="106680" y="2790825"/>
                </a:lnTo>
              </a:path>
            </a:pathLst>
          </a:cu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8" name="组合 37"/>
          <p:cNvGrpSpPr/>
          <p:nvPr/>
        </p:nvGrpSpPr>
        <p:grpSpPr>
          <a:xfrm rot="10800000">
            <a:off x="1800225" y="4919345"/>
            <a:ext cx="1064895" cy="280670"/>
            <a:chOff x="6176" y="7507"/>
            <a:chExt cx="1677" cy="442"/>
          </a:xfrm>
        </p:grpSpPr>
        <p:sp>
          <p:nvSpPr>
            <p:cNvPr id="32" name="流程图: 延期 31"/>
            <p:cNvSpPr/>
            <p:nvPr/>
          </p:nvSpPr>
          <p:spPr>
            <a:xfrm>
              <a:off x="6176" y="7507"/>
              <a:ext cx="671" cy="443"/>
            </a:xfrm>
            <a:prstGeom prst="flowChartDelay">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7" name="组合 36"/>
            <p:cNvGrpSpPr/>
            <p:nvPr/>
          </p:nvGrpSpPr>
          <p:grpSpPr>
            <a:xfrm>
              <a:off x="6997" y="7507"/>
              <a:ext cx="857" cy="426"/>
              <a:chOff x="9904" y="6338"/>
              <a:chExt cx="857" cy="426"/>
            </a:xfrm>
          </p:grpSpPr>
          <p:sp>
            <p:nvSpPr>
              <p:cNvPr id="34" name="燕尾形 33"/>
              <p:cNvSpPr/>
              <p:nvPr/>
            </p:nvSpPr>
            <p:spPr>
              <a:xfrm>
                <a:off x="9904" y="6338"/>
                <a:ext cx="229" cy="427"/>
              </a:xfrm>
              <a:prstGeom prst="chevron">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燕尾形 34"/>
              <p:cNvSpPr/>
              <p:nvPr/>
            </p:nvSpPr>
            <p:spPr>
              <a:xfrm>
                <a:off x="10218" y="6338"/>
                <a:ext cx="229" cy="427"/>
              </a:xfrm>
              <a:prstGeom prst="chevron">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燕尾形 35"/>
              <p:cNvSpPr/>
              <p:nvPr/>
            </p:nvSpPr>
            <p:spPr>
              <a:xfrm>
                <a:off x="10533" y="6338"/>
                <a:ext cx="229" cy="427"/>
              </a:xfrm>
              <a:prstGeom prst="chevron">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sp>
        <p:nvSpPr>
          <p:cNvPr id="40" name="圆角矩形 39"/>
          <p:cNvSpPr/>
          <p:nvPr/>
        </p:nvSpPr>
        <p:spPr>
          <a:xfrm>
            <a:off x="6973570" y="1974215"/>
            <a:ext cx="3450590" cy="716915"/>
          </a:xfrm>
          <a:prstGeom prst="round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solidFill>
                  <a:srgbClr val="FFFF00"/>
                </a:solidFill>
              </a:rPr>
              <a:t>局部避障（短期决策）</a:t>
            </a:r>
            <a:endParaRPr lang="zh-CN" altLang="en-US" sz="2400" b="1">
              <a:solidFill>
                <a:srgbClr val="FFFF00"/>
              </a:solidFill>
            </a:endParaRPr>
          </a:p>
        </p:txBody>
      </p:sp>
      <p:sp>
        <p:nvSpPr>
          <p:cNvPr id="41" name="圆角矩形 40"/>
          <p:cNvSpPr/>
          <p:nvPr/>
        </p:nvSpPr>
        <p:spPr>
          <a:xfrm>
            <a:off x="6973570" y="3510915"/>
            <a:ext cx="3450590" cy="716915"/>
          </a:xfrm>
          <a:prstGeom prst="round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solidFill>
                  <a:srgbClr val="FFFF00"/>
                </a:solidFill>
              </a:rPr>
              <a:t>全局避障（长期决策）</a:t>
            </a:r>
            <a:endParaRPr lang="zh-CN" altLang="en-US" sz="2400" b="1">
              <a:solidFill>
                <a:srgbClr val="FFFF00"/>
              </a:solidFill>
            </a:endParaRPr>
          </a:p>
        </p:txBody>
      </p:sp>
      <p:sp>
        <p:nvSpPr>
          <p:cNvPr id="42" name="文本框 41"/>
          <p:cNvSpPr txBox="1"/>
          <p:nvPr/>
        </p:nvSpPr>
        <p:spPr>
          <a:xfrm>
            <a:off x="1998980" y="5643245"/>
            <a:ext cx="3463290" cy="368300"/>
          </a:xfrm>
          <a:prstGeom prst="rect">
            <a:avLst/>
          </a:prstGeom>
          <a:noFill/>
          <a:ln w="9525">
            <a:noFill/>
          </a:ln>
        </p:spPr>
        <p:txBody>
          <a:bodyPr wrap="square">
            <a:spAutoFit/>
          </a:bodyPr>
          <a:p>
            <a:pPr indent="127000"/>
            <a:r>
              <a:rPr lang="zh-CN" altLang="en-US">
                <a:solidFill>
                  <a:srgbClr val="FFFF00"/>
                </a:solidFill>
                <a:latin typeface="+mn-ea"/>
              </a:rPr>
              <a:t>小车实际运动，会乱跑</a:t>
            </a:r>
            <a:endParaRPr lang="zh-CN" altLang="en-US">
              <a:solidFill>
                <a:srgbClr val="FFFF00"/>
              </a:solidFill>
              <a:latin typeface="+mn-ea"/>
            </a:endParaRPr>
          </a:p>
        </p:txBody>
      </p:sp>
      <p:sp>
        <p:nvSpPr>
          <p:cNvPr id="43" name="任意多边形 42"/>
          <p:cNvSpPr/>
          <p:nvPr/>
        </p:nvSpPr>
        <p:spPr>
          <a:xfrm>
            <a:off x="10267950" y="1630045"/>
            <a:ext cx="852805" cy="969010"/>
          </a:xfrm>
          <a:custGeom>
            <a:avLst/>
            <a:gdLst>
              <a:gd name="connisteX0" fmla="*/ 0 w 852805"/>
              <a:gd name="connsiteY0" fmla="*/ 726440 h 969010"/>
              <a:gd name="connisteX1" fmla="*/ 281305 w 852805"/>
              <a:gd name="connsiteY1" fmla="*/ 969010 h 969010"/>
              <a:gd name="connisteX2" fmla="*/ 852805 w 852805"/>
              <a:gd name="connsiteY2" fmla="*/ 0 h 969010"/>
            </a:gdLst>
            <a:ahLst/>
            <a:cxnLst>
              <a:cxn ang="0">
                <a:pos x="connisteX0" y="connsiteY0"/>
              </a:cxn>
              <a:cxn ang="0">
                <a:pos x="connisteX1" y="connsiteY1"/>
              </a:cxn>
              <a:cxn ang="0">
                <a:pos x="connisteX2" y="connsiteY2"/>
              </a:cxn>
            </a:cxnLst>
            <a:rect l="l" t="t" r="r" b="b"/>
            <a:pathLst>
              <a:path w="852805" h="969010">
                <a:moveTo>
                  <a:pt x="0" y="726440"/>
                </a:moveTo>
                <a:lnTo>
                  <a:pt x="281305" y="969010"/>
                </a:lnTo>
                <a:lnTo>
                  <a:pt x="852805" y="0"/>
                </a:lnTo>
              </a:path>
            </a:pathLst>
          </a:custGeom>
          <a:noFill/>
          <a:ln w="76200">
            <a:solidFill>
              <a:schemeClr val="accent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乘号 43"/>
          <p:cNvSpPr/>
          <p:nvPr/>
        </p:nvSpPr>
        <p:spPr>
          <a:xfrm>
            <a:off x="10032365" y="3305810"/>
            <a:ext cx="1221105" cy="1256030"/>
          </a:xfrm>
          <a:prstGeom prst="mathMultiply">
            <a:avLst>
              <a:gd name="adj1" fmla="val 10816"/>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文本框 44"/>
          <p:cNvSpPr txBox="1"/>
          <p:nvPr/>
        </p:nvSpPr>
        <p:spPr>
          <a:xfrm>
            <a:off x="7000240" y="4571365"/>
            <a:ext cx="3423920" cy="1530985"/>
          </a:xfrm>
          <a:prstGeom prst="rect">
            <a:avLst/>
          </a:prstGeom>
          <a:noFill/>
          <a:ln w="9525">
            <a:noFill/>
          </a:ln>
        </p:spPr>
        <p:txBody>
          <a:bodyPr wrap="square">
            <a:spAutoFit/>
          </a:bodyPr>
          <a:p>
            <a:pPr indent="127000">
              <a:lnSpc>
                <a:spcPct val="120000"/>
              </a:lnSpc>
            </a:pPr>
            <a:r>
              <a:rPr lang="zh-CN" altLang="en-US" sz="2400" b="1">
                <a:solidFill>
                  <a:srgbClr val="FFFF00"/>
                </a:solidFill>
                <a:latin typeface="+mn-ea"/>
              </a:rPr>
              <a:t>有大聪明会说：</a:t>
            </a:r>
            <a:endParaRPr lang="zh-CN" altLang="en-US" sz="2400" b="1">
              <a:solidFill>
                <a:srgbClr val="FFFF00"/>
              </a:solidFill>
              <a:latin typeface="+mn-ea"/>
            </a:endParaRPr>
          </a:p>
          <a:p>
            <a:pPr indent="127000">
              <a:lnSpc>
                <a:spcPct val="120000"/>
              </a:lnSpc>
            </a:pPr>
            <a:r>
              <a:rPr lang="en-US" altLang="zh-CN">
                <a:solidFill>
                  <a:srgbClr val="FFFF00"/>
                </a:solidFill>
                <a:latin typeface="+mn-ea"/>
              </a:rPr>
              <a:t>        </a:t>
            </a:r>
            <a:r>
              <a:rPr lang="zh-CN" altLang="en-US">
                <a:solidFill>
                  <a:srgbClr val="FFFF00"/>
                </a:solidFill>
                <a:latin typeface="+mn-ea"/>
              </a:rPr>
              <a:t>是小车太笨了</a:t>
            </a:r>
            <a:endParaRPr lang="zh-CN" altLang="en-US">
              <a:solidFill>
                <a:srgbClr val="FFFF00"/>
              </a:solidFill>
              <a:latin typeface="+mn-ea"/>
            </a:endParaRPr>
          </a:p>
          <a:p>
            <a:pPr indent="127000">
              <a:lnSpc>
                <a:spcPct val="120000"/>
              </a:lnSpc>
            </a:pPr>
            <a:r>
              <a:rPr lang="zh-CN" altLang="en-US">
                <a:solidFill>
                  <a:srgbClr val="FFFF00"/>
                </a:solidFill>
                <a:latin typeface="+mn-ea"/>
              </a:rPr>
              <a:t> </a:t>
            </a:r>
            <a:r>
              <a:rPr lang="en-US" altLang="zh-CN">
                <a:solidFill>
                  <a:srgbClr val="FFFF00"/>
                </a:solidFill>
                <a:latin typeface="+mn-ea"/>
              </a:rPr>
              <a:t>       </a:t>
            </a:r>
            <a:r>
              <a:rPr lang="zh-CN" altLang="en-US">
                <a:solidFill>
                  <a:srgbClr val="FFFF00"/>
                </a:solidFill>
                <a:latin typeface="+mn-ea"/>
              </a:rPr>
              <a:t>你写的程序太不智能了</a:t>
            </a:r>
            <a:endParaRPr lang="zh-CN" altLang="en-US">
              <a:solidFill>
                <a:srgbClr val="FFFF00"/>
              </a:solidFill>
              <a:latin typeface="+mn-ea"/>
            </a:endParaRPr>
          </a:p>
          <a:p>
            <a:pPr indent="127000">
              <a:lnSpc>
                <a:spcPct val="120000"/>
              </a:lnSpc>
            </a:pPr>
            <a:r>
              <a:rPr lang="zh-CN" altLang="en-US">
                <a:solidFill>
                  <a:srgbClr val="FFFF00"/>
                </a:solidFill>
                <a:latin typeface="+mn-ea"/>
              </a:rPr>
              <a:t> </a:t>
            </a:r>
            <a:r>
              <a:rPr lang="en-US" altLang="zh-CN">
                <a:solidFill>
                  <a:srgbClr val="FFFF00"/>
                </a:solidFill>
                <a:latin typeface="+mn-ea"/>
              </a:rPr>
              <a:t>       </a:t>
            </a:r>
            <a:r>
              <a:rPr lang="zh-CN" altLang="en-US">
                <a:solidFill>
                  <a:srgbClr val="FFFF00"/>
                </a:solidFill>
                <a:latin typeface="+mn-ea"/>
              </a:rPr>
              <a:t>没有高级点的算法吗</a:t>
            </a:r>
            <a:endParaRPr lang="zh-CN" altLang="en-US">
              <a:solidFill>
                <a:srgbClr val="FFFF00"/>
              </a:solidFill>
              <a:latin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linds(horizontal)">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linds(horizontal)">
                                      <p:cBhvr>
                                        <p:cTn id="35" dur="500"/>
                                        <p:tgtEl>
                                          <p:spTgt spid="4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linds(horizontal)">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blinds(horizontal)">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P spid="40" grpId="0" bldLvl="0" animBg="1"/>
      <p:bldP spid="43" grpId="0" bldLvl="0" animBg="1"/>
      <p:bldP spid="44" grpId="0" bldLvl="0" animBg="1"/>
      <p:bldP spid="41" grpId="0" bldLvl="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强化学习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基于强化学习的自主导航</a:t>
            </a:r>
            <a:endParaRPr lang="zh-CN" altLang="en-US" sz="1400" b="0">
              <a:solidFill>
                <a:srgbClr val="FFFF00"/>
              </a:solidFill>
              <a:latin typeface="+mn-ea"/>
              <a:sym typeface="+mn-ea"/>
            </a:endParaRPr>
          </a:p>
        </p:txBody>
      </p:sp>
      <p:sp>
        <p:nvSpPr>
          <p:cNvPr id="29" name="文本框 28"/>
          <p:cNvSpPr txBox="1"/>
          <p:nvPr/>
        </p:nvSpPr>
        <p:spPr>
          <a:xfrm>
            <a:off x="232410" y="2762250"/>
            <a:ext cx="377063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用强化学习实现自主导航的思路很多，这里以具体例子来说明：</a:t>
            </a:r>
            <a:endParaRPr lang="en-US" altLang="zh-CN" sz="1000" b="0">
              <a:solidFill>
                <a:srgbClr val="FFFF00"/>
              </a:solidFill>
              <a:latin typeface="+mn-ea"/>
            </a:endParaRPr>
          </a:p>
        </p:txBody>
      </p:sp>
      <p:pic>
        <p:nvPicPr>
          <p:cNvPr id="19" name="图片 18" descr="图片2"/>
          <p:cNvPicPr>
            <a:picLocks noChangeAspect="1"/>
          </p:cNvPicPr>
          <p:nvPr>
            <p:custDataLst>
              <p:tags r:id="rId6"/>
            </p:custDataLst>
          </p:nvPr>
        </p:nvPicPr>
        <p:blipFill>
          <a:blip r:embed="rId7"/>
          <a:stretch>
            <a:fillRect/>
          </a:stretch>
        </p:blipFill>
        <p:spPr>
          <a:xfrm>
            <a:off x="5175885" y="930275"/>
            <a:ext cx="3843020" cy="1915795"/>
          </a:xfrm>
          <a:prstGeom prst="rect">
            <a:avLst/>
          </a:prstGeom>
        </p:spPr>
      </p:pic>
      <p:sp>
        <p:nvSpPr>
          <p:cNvPr id="22" name="文本框 21"/>
          <p:cNvSpPr txBox="1"/>
          <p:nvPr/>
        </p:nvSpPr>
        <p:spPr>
          <a:xfrm>
            <a:off x="5175885" y="531495"/>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端到端的自主导航问题：</a:t>
            </a:r>
            <a:endParaRPr lang="zh-CN" sz="1000" b="0">
              <a:solidFill>
                <a:schemeClr val="bg1"/>
              </a:solidFill>
              <a:latin typeface="+mn-ea"/>
            </a:endParaRPr>
          </a:p>
        </p:txBody>
      </p:sp>
      <p:sp>
        <p:nvSpPr>
          <p:cNvPr id="18" name="文本框 17"/>
          <p:cNvSpPr txBox="1"/>
          <p:nvPr/>
        </p:nvSpPr>
        <p:spPr>
          <a:xfrm>
            <a:off x="213360" y="3248025"/>
            <a:ext cx="4643120" cy="224536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rgbClr val="FFFF00"/>
                </a:solidFill>
                <a:latin typeface="+mn-ea"/>
              </a:rPr>
              <a:t>AutoRL</a:t>
            </a:r>
            <a:endParaRPr lang="zh-CN" altLang="en-US" sz="1000" b="0">
              <a:solidFill>
                <a:srgbClr val="FFFF00"/>
              </a:solidFill>
              <a:latin typeface="+mn-ea"/>
            </a:endParaRPr>
          </a:p>
          <a:p>
            <a:pPr marL="228600" indent="-228600">
              <a:lnSpc>
                <a:spcPct val="200000"/>
              </a:lnSpc>
              <a:buFont typeface="+mj-lt"/>
              <a:buAutoNum type="arabicPeriod"/>
            </a:pPr>
            <a:r>
              <a:rPr lang="zh-CN" altLang="en-US" sz="1000" b="0">
                <a:solidFill>
                  <a:schemeClr val="bg1"/>
                </a:solidFill>
                <a:latin typeface="+mn-ea"/>
              </a:rPr>
              <a:t>借助强化学习可以将非常复杂的传统自主导航问题变成简单的端到端问题。</a:t>
            </a:r>
            <a:endParaRPr lang="zh-CN" altLang="en-US" sz="1000" b="0">
              <a:solidFill>
                <a:schemeClr val="bg1"/>
              </a:solidFill>
              <a:latin typeface="+mn-ea"/>
            </a:endParaRPr>
          </a:p>
          <a:p>
            <a:pPr marL="228600" indent="-228600">
              <a:lnSpc>
                <a:spcPct val="200000"/>
              </a:lnSpc>
              <a:buFont typeface="+mj-lt"/>
              <a:buAutoNum type="arabicPeriod"/>
            </a:pPr>
            <a:r>
              <a:rPr lang="zh-CN" altLang="en-US" sz="1000" b="0">
                <a:solidFill>
                  <a:schemeClr val="bg1"/>
                </a:solidFill>
                <a:latin typeface="+mn-ea"/>
              </a:rPr>
              <a:t>以导航目标点(goal)、机器人定位（pose）和雷达扫描数据（LaserScan）直接为输入，以机器人的线速度和角速度控制量直接为输出。</a:t>
            </a:r>
            <a:endParaRPr lang="zh-CN" altLang="en-US" sz="1000" b="0">
              <a:solidFill>
                <a:schemeClr val="bg1"/>
              </a:solidFill>
              <a:latin typeface="+mn-ea"/>
            </a:endParaRPr>
          </a:p>
          <a:p>
            <a:pPr marL="228600" indent="-228600">
              <a:lnSpc>
                <a:spcPct val="200000"/>
              </a:lnSpc>
              <a:buFont typeface="+mj-lt"/>
              <a:buAutoNum type="arabicPeriod"/>
            </a:pPr>
            <a:r>
              <a:rPr lang="zh-CN" altLang="en-US" sz="1000" b="0">
                <a:solidFill>
                  <a:schemeClr val="bg1"/>
                </a:solidFill>
                <a:latin typeface="+mn-ea"/>
              </a:rPr>
              <a:t>传统的强化学习算法（比如DDPG）基于人为给定的回报函数对策略</a:t>
            </a:r>
            <a:r>
              <a:rPr lang="en-US" altLang="zh-CN" sz="1000" b="0">
                <a:solidFill>
                  <a:schemeClr val="bg1"/>
                </a:solidFill>
                <a:latin typeface="+mn-ea"/>
              </a:rPr>
              <a:t>π</a:t>
            </a:r>
            <a:r>
              <a:rPr lang="zh-CN" altLang="en-US" sz="1000" b="0">
                <a:solidFill>
                  <a:schemeClr val="bg1"/>
                </a:solidFill>
                <a:latin typeface="+mn-ea"/>
              </a:rPr>
              <a:t>进行学习，而自动强化学习（AutoRL）直接对回报函数的形式以及策略</a:t>
            </a:r>
            <a:r>
              <a:rPr lang="en-US" altLang="zh-CN" sz="1000" b="0">
                <a:solidFill>
                  <a:schemeClr val="bg1"/>
                </a:solidFill>
                <a:latin typeface="+mn-ea"/>
              </a:rPr>
              <a:t>π</a:t>
            </a:r>
            <a:r>
              <a:rPr lang="zh-CN" altLang="en-US" sz="1000" b="0">
                <a:solidFill>
                  <a:schemeClr val="bg1"/>
                </a:solidFill>
                <a:latin typeface="+mn-ea"/>
              </a:rPr>
              <a:t>同时进行学习。</a:t>
            </a:r>
            <a:endParaRPr lang="zh-CN" altLang="en-US" sz="1000" b="0">
              <a:solidFill>
                <a:schemeClr val="bg1"/>
              </a:solidFill>
              <a:latin typeface="+mn-ea"/>
            </a:endParaRPr>
          </a:p>
        </p:txBody>
      </p:sp>
      <p:graphicFrame>
        <p:nvGraphicFramePr>
          <p:cNvPr id="3" name="对象 -2147477847"/>
          <p:cNvGraphicFramePr>
            <a:graphicFrameLocks noChangeAspect="1"/>
          </p:cNvGraphicFramePr>
          <p:nvPr>
            <p:custDataLst>
              <p:tags r:id="rId8"/>
            </p:custDataLst>
          </p:nvPr>
        </p:nvGraphicFramePr>
        <p:xfrm>
          <a:off x="5558473" y="4144645"/>
          <a:ext cx="1351915" cy="256540"/>
        </p:xfrm>
        <a:graphic>
          <a:graphicData uri="http://schemas.openxmlformats.org/presentationml/2006/ole">
            <mc:AlternateContent xmlns:mc="http://schemas.openxmlformats.org/markup-compatibility/2006">
              <mc:Choice xmlns:v="urn:schemas-microsoft-com:vml" Requires="v">
                <p:oleObj spid="_x0000_s3076" name="" r:id="rId9" imgW="1168400" imgH="228600" progId="Equation.KSEE3">
                  <p:embed/>
                </p:oleObj>
              </mc:Choice>
              <mc:Fallback>
                <p:oleObj name="" r:id="rId9" imgW="1168400" imgH="228600" progId="Equation.KSEE3">
                  <p:embed/>
                  <p:pic>
                    <p:nvPicPr>
                      <p:cNvPr id="0" name="图片 3075"/>
                      <p:cNvPicPr/>
                      <p:nvPr/>
                    </p:nvPicPr>
                    <p:blipFill>
                      <a:blip r:embed="rId10"/>
                      <a:stretch>
                        <a:fillRect/>
                      </a:stretch>
                    </p:blipFill>
                    <p:spPr>
                      <a:xfrm>
                        <a:off x="5558473" y="4144645"/>
                        <a:ext cx="1351915" cy="256540"/>
                      </a:xfrm>
                      <a:prstGeom prst="rect">
                        <a:avLst/>
                      </a:prstGeom>
                      <a:solidFill>
                        <a:schemeClr val="bg1"/>
                      </a:solidFill>
                      <a:ln w="38100">
                        <a:noFill/>
                        <a:miter/>
                      </a:ln>
                    </p:spPr>
                  </p:pic>
                </p:oleObj>
              </mc:Fallback>
            </mc:AlternateContent>
          </a:graphicData>
        </a:graphic>
      </p:graphicFrame>
      <p:graphicFrame>
        <p:nvGraphicFramePr>
          <p:cNvPr id="4" name="对象 -2147477846"/>
          <p:cNvGraphicFramePr>
            <a:graphicFrameLocks noChangeAspect="1"/>
          </p:cNvGraphicFramePr>
          <p:nvPr/>
        </p:nvGraphicFramePr>
        <p:xfrm>
          <a:off x="5550535" y="4442143"/>
          <a:ext cx="1527810" cy="271145"/>
        </p:xfrm>
        <a:graphic>
          <a:graphicData uri="http://schemas.openxmlformats.org/presentationml/2006/ole">
            <mc:AlternateContent xmlns:mc="http://schemas.openxmlformats.org/markup-compatibility/2006">
              <mc:Choice xmlns:v="urn:schemas-microsoft-com:vml" Requires="v">
                <p:oleObj spid="_x0000_s23" name="" r:id="rId11" imgW="1320165" imgH="241300" progId="Equation.KSEE3">
                  <p:embed/>
                </p:oleObj>
              </mc:Choice>
              <mc:Fallback>
                <p:oleObj name="" r:id="rId11" imgW="1320165" imgH="241300" progId="Equation.KSEE3">
                  <p:embed/>
                  <p:pic>
                    <p:nvPicPr>
                      <p:cNvPr id="0" name="图片 22"/>
                      <p:cNvPicPr/>
                      <p:nvPr/>
                    </p:nvPicPr>
                    <p:blipFill>
                      <a:blip r:embed="rId12"/>
                      <a:stretch>
                        <a:fillRect/>
                      </a:stretch>
                    </p:blipFill>
                    <p:spPr>
                      <a:xfrm>
                        <a:off x="5550535" y="4442143"/>
                        <a:ext cx="1527810" cy="271145"/>
                      </a:xfrm>
                      <a:prstGeom prst="rect">
                        <a:avLst/>
                      </a:prstGeom>
                      <a:solidFill>
                        <a:schemeClr val="bg1"/>
                      </a:solidFill>
                      <a:ln w="38100">
                        <a:noFill/>
                        <a:miter/>
                      </a:ln>
                    </p:spPr>
                  </p:pic>
                </p:oleObj>
              </mc:Fallback>
            </mc:AlternateContent>
          </a:graphicData>
        </a:graphic>
      </p:graphicFrame>
      <p:graphicFrame>
        <p:nvGraphicFramePr>
          <p:cNvPr id="10" name="对象 -2147477845"/>
          <p:cNvGraphicFramePr>
            <a:graphicFrameLocks noChangeAspect="1"/>
          </p:cNvGraphicFramePr>
          <p:nvPr/>
        </p:nvGraphicFramePr>
        <p:xfrm>
          <a:off x="5550535" y="4763770"/>
          <a:ext cx="1822450" cy="384810"/>
        </p:xfrm>
        <a:graphic>
          <a:graphicData uri="http://schemas.openxmlformats.org/presentationml/2006/ole">
            <mc:AlternateContent xmlns:mc="http://schemas.openxmlformats.org/markup-compatibility/2006">
              <mc:Choice xmlns:v="urn:schemas-microsoft-com:vml" Requires="v">
                <p:oleObj spid="_x0000_s24" name="" r:id="rId13" imgW="1574800" imgH="342900" progId="Equation.KSEE3">
                  <p:embed/>
                </p:oleObj>
              </mc:Choice>
              <mc:Fallback>
                <p:oleObj name="" r:id="rId13" imgW="1574800" imgH="342900" progId="Equation.KSEE3">
                  <p:embed/>
                  <p:pic>
                    <p:nvPicPr>
                      <p:cNvPr id="0" name="图片 23"/>
                      <p:cNvPicPr/>
                      <p:nvPr/>
                    </p:nvPicPr>
                    <p:blipFill>
                      <a:blip r:embed="rId14"/>
                      <a:stretch>
                        <a:fillRect/>
                      </a:stretch>
                    </p:blipFill>
                    <p:spPr>
                      <a:xfrm>
                        <a:off x="5550535" y="4763770"/>
                        <a:ext cx="1822450" cy="384810"/>
                      </a:xfrm>
                      <a:prstGeom prst="rect">
                        <a:avLst/>
                      </a:prstGeom>
                      <a:solidFill>
                        <a:schemeClr val="bg1"/>
                      </a:solidFill>
                      <a:ln w="38100">
                        <a:noFill/>
                        <a:miter/>
                      </a:ln>
                    </p:spPr>
                  </p:pic>
                </p:oleObj>
              </mc:Fallback>
            </mc:AlternateContent>
          </a:graphicData>
        </a:graphic>
      </p:graphicFrame>
      <p:sp>
        <p:nvSpPr>
          <p:cNvPr id="28" name="文本框 27"/>
          <p:cNvSpPr txBox="1"/>
          <p:nvPr/>
        </p:nvSpPr>
        <p:spPr>
          <a:xfrm>
            <a:off x="4967605" y="3735070"/>
            <a:ext cx="326199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AutoRL将策略、价值函数和回报函数同时进行参数化：</a:t>
            </a:r>
            <a:endParaRPr lang="zh-CN" sz="1000" b="0">
              <a:solidFill>
                <a:schemeClr val="bg1"/>
              </a:solidFill>
              <a:latin typeface="+mn-ea"/>
            </a:endParaRPr>
          </a:p>
        </p:txBody>
      </p:sp>
      <p:graphicFrame>
        <p:nvGraphicFramePr>
          <p:cNvPr id="12" name="对象 -2147477834"/>
          <p:cNvGraphicFramePr>
            <a:graphicFrameLocks noChangeAspect="1"/>
          </p:cNvGraphicFramePr>
          <p:nvPr>
            <p:custDataLst>
              <p:tags r:id="rId15"/>
            </p:custDataLst>
          </p:nvPr>
        </p:nvGraphicFramePr>
        <p:xfrm>
          <a:off x="8517890" y="4133533"/>
          <a:ext cx="1866900" cy="413385"/>
        </p:xfrm>
        <a:graphic>
          <a:graphicData uri="http://schemas.openxmlformats.org/presentationml/2006/ole">
            <mc:AlternateContent xmlns:mc="http://schemas.openxmlformats.org/markup-compatibility/2006">
              <mc:Choice xmlns:v="urn:schemas-microsoft-com:vml" Requires="v">
                <p:oleObj spid="_x0000_s25" name="" r:id="rId16" imgW="1612900" imgH="368300" progId="Equation.KSEE3">
                  <p:embed/>
                </p:oleObj>
              </mc:Choice>
              <mc:Fallback>
                <p:oleObj name="" r:id="rId16" imgW="1612900" imgH="368300" progId="Equation.KSEE3">
                  <p:embed/>
                  <p:pic>
                    <p:nvPicPr>
                      <p:cNvPr id="0" name="图片 24"/>
                      <p:cNvPicPr/>
                      <p:nvPr/>
                    </p:nvPicPr>
                    <p:blipFill>
                      <a:blip r:embed="rId17"/>
                      <a:stretch>
                        <a:fillRect/>
                      </a:stretch>
                    </p:blipFill>
                    <p:spPr>
                      <a:xfrm>
                        <a:off x="8517890" y="4133533"/>
                        <a:ext cx="1866900" cy="413385"/>
                      </a:xfrm>
                      <a:prstGeom prst="rect">
                        <a:avLst/>
                      </a:prstGeom>
                      <a:solidFill>
                        <a:schemeClr val="bg1"/>
                      </a:solidFill>
                      <a:ln w="38100">
                        <a:noFill/>
                        <a:miter/>
                      </a:ln>
                    </p:spPr>
                  </p:pic>
                </p:oleObj>
              </mc:Fallback>
            </mc:AlternateContent>
          </a:graphicData>
        </a:graphic>
      </p:graphicFrame>
      <p:graphicFrame>
        <p:nvGraphicFramePr>
          <p:cNvPr id="14" name="对象 -2147477833"/>
          <p:cNvGraphicFramePr>
            <a:graphicFrameLocks noChangeAspect="1"/>
          </p:cNvGraphicFramePr>
          <p:nvPr>
            <p:custDataLst>
              <p:tags r:id="rId18"/>
            </p:custDataLst>
          </p:nvPr>
        </p:nvGraphicFramePr>
        <p:xfrm>
          <a:off x="8517573" y="4596765"/>
          <a:ext cx="2205355" cy="441960"/>
        </p:xfrm>
        <a:graphic>
          <a:graphicData uri="http://schemas.openxmlformats.org/presentationml/2006/ole">
            <mc:AlternateContent xmlns:mc="http://schemas.openxmlformats.org/markup-compatibility/2006">
              <mc:Choice xmlns:v="urn:schemas-microsoft-com:vml" Requires="v">
                <p:oleObj spid="_x0000_s16" name="" r:id="rId19" imgW="1905000" imgH="393700" progId="Equation.KSEE3">
                  <p:embed/>
                </p:oleObj>
              </mc:Choice>
              <mc:Fallback>
                <p:oleObj name="" r:id="rId19" imgW="1905000" imgH="393700" progId="Equation.KSEE3">
                  <p:embed/>
                  <p:pic>
                    <p:nvPicPr>
                      <p:cNvPr id="0" name="图片 25"/>
                      <p:cNvPicPr/>
                      <p:nvPr/>
                    </p:nvPicPr>
                    <p:blipFill>
                      <a:blip r:embed="rId20"/>
                      <a:stretch>
                        <a:fillRect/>
                      </a:stretch>
                    </p:blipFill>
                    <p:spPr>
                      <a:xfrm>
                        <a:off x="8517573" y="4596765"/>
                        <a:ext cx="2205355" cy="441960"/>
                      </a:xfrm>
                      <a:prstGeom prst="rect">
                        <a:avLst/>
                      </a:prstGeom>
                      <a:solidFill>
                        <a:schemeClr val="bg1"/>
                      </a:solidFill>
                      <a:ln w="38100">
                        <a:noFill/>
                        <a:miter/>
                      </a:ln>
                    </p:spPr>
                  </p:pic>
                </p:oleObj>
              </mc:Fallback>
            </mc:AlternateContent>
          </a:graphicData>
        </a:graphic>
      </p:graphicFrame>
      <p:graphicFrame>
        <p:nvGraphicFramePr>
          <p:cNvPr id="17" name="对象 -2147477832"/>
          <p:cNvGraphicFramePr>
            <a:graphicFrameLocks noChangeAspect="1"/>
          </p:cNvGraphicFramePr>
          <p:nvPr>
            <p:custDataLst>
              <p:tags r:id="rId21"/>
            </p:custDataLst>
          </p:nvPr>
        </p:nvGraphicFramePr>
        <p:xfrm>
          <a:off x="8517890" y="5085715"/>
          <a:ext cx="3674110" cy="427990"/>
        </p:xfrm>
        <a:graphic>
          <a:graphicData uri="http://schemas.openxmlformats.org/presentationml/2006/ole">
            <mc:AlternateContent xmlns:mc="http://schemas.openxmlformats.org/markup-compatibility/2006">
              <mc:Choice xmlns:v="urn:schemas-microsoft-com:vml" Requires="v">
                <p:oleObj spid="_x0000_s27" name="" r:id="rId22" imgW="3175000" imgH="381000" progId="Equation.KSEE3">
                  <p:embed/>
                </p:oleObj>
              </mc:Choice>
              <mc:Fallback>
                <p:oleObj name="" r:id="rId22" imgW="3175000" imgH="381000" progId="Equation.KSEE3">
                  <p:embed/>
                  <p:pic>
                    <p:nvPicPr>
                      <p:cNvPr id="0" name="图片 26"/>
                      <p:cNvPicPr/>
                      <p:nvPr/>
                    </p:nvPicPr>
                    <p:blipFill>
                      <a:blip r:embed="rId23"/>
                      <a:stretch>
                        <a:fillRect/>
                      </a:stretch>
                    </p:blipFill>
                    <p:spPr>
                      <a:xfrm>
                        <a:off x="8517890" y="5085715"/>
                        <a:ext cx="3674110" cy="427990"/>
                      </a:xfrm>
                      <a:prstGeom prst="rect">
                        <a:avLst/>
                      </a:prstGeom>
                      <a:solidFill>
                        <a:schemeClr val="bg1"/>
                      </a:solidFill>
                      <a:ln w="38100">
                        <a:noFill/>
                        <a:miter/>
                      </a:ln>
                    </p:spPr>
                  </p:pic>
                </p:oleObj>
              </mc:Fallback>
            </mc:AlternateContent>
          </a:graphicData>
        </a:graphic>
      </p:graphicFrame>
      <p:sp>
        <p:nvSpPr>
          <p:cNvPr id="30" name="文本框 29"/>
          <p:cNvSpPr txBox="1"/>
          <p:nvPr/>
        </p:nvSpPr>
        <p:spPr>
          <a:xfrm>
            <a:off x="8524875" y="3698240"/>
            <a:ext cx="225679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AutoRL具体学习迭代过程：</a:t>
            </a:r>
            <a:endParaRPr lang="zh-CN" sz="1000" b="0">
              <a:solidFill>
                <a:schemeClr val="bg1"/>
              </a:solidFill>
              <a:latin typeface="+mn-ea"/>
            </a:endParaRPr>
          </a:p>
        </p:txBody>
      </p:sp>
    </p:spTree>
    <p:custDataLst>
      <p:tags r:id="rId2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par>
                                <p:cTn id="26" presetID="3"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par>
                                <p:cTn id="40" presetID="3" presetClass="entr" presetSubtype="1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18" grpId="0"/>
      <p:bldP spid="28"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强化学习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基于强化学习的自主导航</a:t>
            </a:r>
            <a:endParaRPr lang="zh-CN" altLang="en-US" sz="1400" b="0">
              <a:solidFill>
                <a:srgbClr val="FFFF00"/>
              </a:solidFill>
              <a:latin typeface="+mn-ea"/>
              <a:sym typeface="+mn-ea"/>
            </a:endParaRPr>
          </a:p>
        </p:txBody>
      </p:sp>
      <p:sp>
        <p:nvSpPr>
          <p:cNvPr id="29" name="文本框 28"/>
          <p:cNvSpPr txBox="1"/>
          <p:nvPr/>
        </p:nvSpPr>
        <p:spPr>
          <a:xfrm>
            <a:off x="232410" y="2762250"/>
            <a:ext cx="377063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用强化学习实现自主导航的思路很多，这里以具体例子来说明：</a:t>
            </a:r>
            <a:endParaRPr lang="en-US" altLang="zh-CN" sz="1000" b="0">
              <a:solidFill>
                <a:srgbClr val="FFFF00"/>
              </a:solidFill>
              <a:latin typeface="+mn-ea"/>
            </a:endParaRPr>
          </a:p>
        </p:txBody>
      </p:sp>
      <p:pic>
        <p:nvPicPr>
          <p:cNvPr id="19" name="图片 18" descr="图片2"/>
          <p:cNvPicPr>
            <a:picLocks noChangeAspect="1"/>
          </p:cNvPicPr>
          <p:nvPr>
            <p:custDataLst>
              <p:tags r:id="rId6"/>
            </p:custDataLst>
          </p:nvPr>
        </p:nvPicPr>
        <p:blipFill>
          <a:blip r:embed="rId7"/>
          <a:stretch>
            <a:fillRect/>
          </a:stretch>
        </p:blipFill>
        <p:spPr>
          <a:xfrm>
            <a:off x="5175885" y="930275"/>
            <a:ext cx="3843020" cy="1915795"/>
          </a:xfrm>
          <a:prstGeom prst="rect">
            <a:avLst/>
          </a:prstGeom>
        </p:spPr>
      </p:pic>
      <p:sp>
        <p:nvSpPr>
          <p:cNvPr id="22" name="文本框 21"/>
          <p:cNvSpPr txBox="1"/>
          <p:nvPr/>
        </p:nvSpPr>
        <p:spPr>
          <a:xfrm>
            <a:off x="5175885" y="531495"/>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端到端的自主导航问题：</a:t>
            </a:r>
            <a:endParaRPr lang="zh-CN" sz="1000" b="0">
              <a:solidFill>
                <a:schemeClr val="bg1"/>
              </a:solidFill>
              <a:latin typeface="+mn-ea"/>
            </a:endParaRPr>
          </a:p>
        </p:txBody>
      </p:sp>
      <p:sp>
        <p:nvSpPr>
          <p:cNvPr id="5" name="文本框 4"/>
          <p:cNvSpPr txBox="1"/>
          <p:nvPr/>
        </p:nvSpPr>
        <p:spPr>
          <a:xfrm>
            <a:off x="381635" y="3329305"/>
            <a:ext cx="4643120" cy="1630045"/>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rgbClr val="FFFF00"/>
                </a:solidFill>
                <a:latin typeface="+mn-ea"/>
              </a:rPr>
              <a:t>PRM-RL</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AutoRL在小范围静态环境中进行训练，所以AutoRL其实只相当于实现了局部地图自主导航。而PRM-RL是传统路径规划（PRM）与强化学习（RL）的结合，PRM负责从起始点到目标点采样可行的路线图，RL则通过所学习策略从这些路线图中挑选出一条最合适的。</a:t>
            </a:r>
            <a:endParaRPr lang="zh-CN" altLang="en-US" sz="1000" b="0">
              <a:solidFill>
                <a:schemeClr val="bg1"/>
              </a:solidFill>
              <a:latin typeface="+mn-ea"/>
            </a:endParaRPr>
          </a:p>
        </p:txBody>
      </p:sp>
      <p:pic>
        <p:nvPicPr>
          <p:cNvPr id="31" name="图片 30" descr="图片3"/>
          <p:cNvPicPr>
            <a:picLocks noChangeAspect="1"/>
          </p:cNvPicPr>
          <p:nvPr>
            <p:custDataLst>
              <p:tags r:id="rId8"/>
            </p:custDataLst>
          </p:nvPr>
        </p:nvPicPr>
        <p:blipFill>
          <a:blip r:embed="rId9"/>
          <a:stretch>
            <a:fillRect/>
          </a:stretch>
        </p:blipFill>
        <p:spPr>
          <a:xfrm>
            <a:off x="5554345" y="3918585"/>
            <a:ext cx="5062220" cy="1966595"/>
          </a:xfrm>
          <a:prstGeom prst="rect">
            <a:avLst/>
          </a:prstGeom>
        </p:spPr>
      </p:pic>
      <p:sp>
        <p:nvSpPr>
          <p:cNvPr id="33" name="文本框 32"/>
          <p:cNvSpPr txBox="1"/>
          <p:nvPr/>
        </p:nvSpPr>
        <p:spPr>
          <a:xfrm>
            <a:off x="5554345" y="3529965"/>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chemeClr val="bg1"/>
                </a:solidFill>
                <a:latin typeface="+mn-ea"/>
              </a:rPr>
              <a:t>PRM-RL</a:t>
            </a:r>
            <a:r>
              <a:rPr lang="zh-CN" sz="1000" b="0">
                <a:solidFill>
                  <a:schemeClr val="bg1"/>
                </a:solidFill>
                <a:latin typeface="+mn-ea"/>
              </a:rPr>
              <a:t>：</a:t>
            </a:r>
            <a:endParaRPr lang="zh-CN" sz="1000" b="0">
              <a:solidFill>
                <a:schemeClr val="bg1"/>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par>
                                <p:cTn id="13" presetID="3" presetClass="entr" presetSubtype="1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353560" cy="496570"/>
          </a:xfrm>
        </p:spPr>
        <p:txBody>
          <a:bodyPr>
            <a:noAutofit/>
          </a:bodyPr>
          <a:p>
            <a:pPr algn="l"/>
            <a:r>
              <a:rPr lang="en-US" sz="2000">
                <a:solidFill>
                  <a:srgbClr val="9CC2F0"/>
                </a:solidFill>
                <a:sym typeface="+mn-ea"/>
              </a:rPr>
              <a:t>11.5 强化学习与自主导航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95313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强化学习</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基于强化学习的自主导航</a:t>
            </a:r>
            <a:endParaRPr lang="zh-CN" altLang="en-US" sz="1400" b="0">
              <a:solidFill>
                <a:srgbClr val="FFFF00"/>
              </a:solidFill>
              <a:latin typeface="+mn-ea"/>
              <a:sym typeface="+mn-ea"/>
            </a:endParaRPr>
          </a:p>
        </p:txBody>
      </p:sp>
      <p:sp>
        <p:nvSpPr>
          <p:cNvPr id="29" name="文本框 28"/>
          <p:cNvSpPr txBox="1"/>
          <p:nvPr/>
        </p:nvSpPr>
        <p:spPr>
          <a:xfrm>
            <a:off x="232410" y="2762250"/>
            <a:ext cx="3770630"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rgbClr val="FFFF00"/>
                </a:solidFill>
                <a:latin typeface="+mn-ea"/>
              </a:rPr>
              <a:t>用强化学习实现自主导航的思路很多，这里以具体例子来说明：</a:t>
            </a:r>
            <a:endParaRPr lang="en-US" altLang="zh-CN" sz="1000" b="0">
              <a:solidFill>
                <a:srgbClr val="FFFF00"/>
              </a:solidFill>
              <a:latin typeface="+mn-ea"/>
            </a:endParaRPr>
          </a:p>
        </p:txBody>
      </p:sp>
      <p:pic>
        <p:nvPicPr>
          <p:cNvPr id="19" name="图片 18" descr="图片2"/>
          <p:cNvPicPr>
            <a:picLocks noChangeAspect="1"/>
          </p:cNvPicPr>
          <p:nvPr>
            <p:custDataLst>
              <p:tags r:id="rId6"/>
            </p:custDataLst>
          </p:nvPr>
        </p:nvPicPr>
        <p:blipFill>
          <a:blip r:embed="rId7"/>
          <a:stretch>
            <a:fillRect/>
          </a:stretch>
        </p:blipFill>
        <p:spPr>
          <a:xfrm>
            <a:off x="5175885" y="930275"/>
            <a:ext cx="3843020" cy="1915795"/>
          </a:xfrm>
          <a:prstGeom prst="rect">
            <a:avLst/>
          </a:prstGeom>
        </p:spPr>
      </p:pic>
      <p:sp>
        <p:nvSpPr>
          <p:cNvPr id="22" name="文本框 21"/>
          <p:cNvSpPr txBox="1"/>
          <p:nvPr/>
        </p:nvSpPr>
        <p:spPr>
          <a:xfrm>
            <a:off x="5175885" y="531495"/>
            <a:ext cx="1594485" cy="398780"/>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端到端的自主导航问题：</a:t>
            </a:r>
            <a:endParaRPr lang="zh-CN" sz="1000" b="0">
              <a:solidFill>
                <a:schemeClr val="bg1"/>
              </a:solidFill>
              <a:latin typeface="+mn-ea"/>
            </a:endParaRPr>
          </a:p>
        </p:txBody>
      </p:sp>
      <p:sp>
        <p:nvSpPr>
          <p:cNvPr id="18" name="文本框 17"/>
          <p:cNvSpPr txBox="1"/>
          <p:nvPr/>
        </p:nvSpPr>
        <p:spPr>
          <a:xfrm>
            <a:off x="173355" y="3284855"/>
            <a:ext cx="4643120" cy="1014730"/>
          </a:xfrm>
          <a:prstGeom prst="rect">
            <a:avLst/>
          </a:prstGeom>
          <a:noFill/>
          <a:ln w="9525">
            <a:noFill/>
          </a:ln>
        </p:spPr>
        <p:txBody>
          <a:bodyPr wrap="square">
            <a:spAutoFit/>
          </a:bodyPr>
          <a:p>
            <a:pPr marL="171450" indent="-171450">
              <a:lnSpc>
                <a:spcPct val="200000"/>
              </a:lnSpc>
              <a:buFont typeface="Wingdings" panose="05000000000000000000" charset="0"/>
              <a:buChar char="Ø"/>
            </a:pPr>
            <a:r>
              <a:rPr lang="zh-CN" altLang="en-US" sz="1000" b="0">
                <a:solidFill>
                  <a:srgbClr val="FFFF00"/>
                </a:solidFill>
                <a:latin typeface="+mn-ea"/>
              </a:rPr>
              <a:t>AutoRL+PRM-RL</a:t>
            </a:r>
            <a:endParaRPr lang="zh-CN" altLang="en-US" sz="1000" b="0">
              <a:solidFill>
                <a:srgbClr val="FFFF00"/>
              </a:solidFill>
              <a:latin typeface="+mn-ea"/>
            </a:endParaRPr>
          </a:p>
          <a:p>
            <a:pPr indent="0">
              <a:lnSpc>
                <a:spcPct val="200000"/>
              </a:lnSpc>
              <a:buFont typeface="Wingdings" panose="05000000000000000000" charset="0"/>
              <a:buNone/>
            </a:pPr>
            <a:r>
              <a:rPr lang="zh-CN" altLang="en-US" sz="1000" b="0">
                <a:solidFill>
                  <a:schemeClr val="bg1"/>
                </a:solidFill>
                <a:latin typeface="+mn-ea"/>
              </a:rPr>
              <a:t>将PRM-RL中的传统强化学习方法替换成AutoRL，那么导航效果会更加稳健，这就是AutoRL+PRM-RL。</a:t>
            </a:r>
            <a:endParaRPr lang="zh-CN" altLang="en-US" sz="1000" b="0">
              <a:solidFill>
                <a:schemeClr val="bg1"/>
              </a:solidFill>
              <a:latin typeface="+mn-ea"/>
            </a:endParaRPr>
          </a:p>
        </p:txBody>
      </p:sp>
    </p:spTree>
    <p:custDataLst>
      <p:tags r:id="rId8"/>
    </p:custData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6" name="文本框 5"/>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250190" y="1861820"/>
            <a:ext cx="6115050" cy="4189730"/>
          </a:xfrm>
          <a:prstGeom prst="rect">
            <a:avLst/>
          </a:prstGeom>
        </p:spPr>
      </p:pic>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3"/>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4"/>
            </p:custDataLst>
          </p:nvPr>
        </p:nvSpPr>
        <p:spPr>
          <a:xfrm>
            <a:off x="1795463" y="722630"/>
            <a:ext cx="8502650" cy="633095"/>
          </a:xfrm>
        </p:spPr>
        <p:txBody>
          <a:bodyPr>
            <a:noAutofit/>
          </a:bodyPr>
          <a:p>
            <a:r>
              <a:rPr lang="zh-CN" altLang="en-US" sz="2800">
                <a:solidFill>
                  <a:srgbClr val="FFFF00"/>
                </a:solidFill>
              </a:rPr>
              <a:t>自主导航，为什么很难？</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26" name="文本框 25"/>
          <p:cNvSpPr txBox="1"/>
          <p:nvPr/>
        </p:nvSpPr>
        <p:spPr>
          <a:xfrm>
            <a:off x="2534285" y="6097270"/>
            <a:ext cx="1503680" cy="368300"/>
          </a:xfrm>
          <a:prstGeom prst="rect">
            <a:avLst/>
          </a:prstGeom>
          <a:noFill/>
          <a:ln w="9525">
            <a:noFill/>
          </a:ln>
        </p:spPr>
        <p:txBody>
          <a:bodyPr wrap="square">
            <a:spAutoFit/>
          </a:bodyPr>
          <a:p>
            <a:pPr indent="127000"/>
            <a:r>
              <a:rPr lang="zh-CN" altLang="en-US">
                <a:solidFill>
                  <a:srgbClr val="FFFF00"/>
                </a:solidFill>
                <a:latin typeface="+mn-ea"/>
              </a:rPr>
              <a:t>真人迷宫</a:t>
            </a:r>
            <a:endParaRPr lang="zh-CN" altLang="en-US">
              <a:solidFill>
                <a:srgbClr val="FFFF00"/>
              </a:solidFill>
              <a:latin typeface="+mn-ea"/>
            </a:endParaRPr>
          </a:p>
        </p:txBody>
      </p:sp>
      <p:sp>
        <p:nvSpPr>
          <p:cNvPr id="27" name="椭圆 26"/>
          <p:cNvSpPr/>
          <p:nvPr/>
        </p:nvSpPr>
        <p:spPr>
          <a:xfrm>
            <a:off x="1795780" y="4241165"/>
            <a:ext cx="1747520" cy="1671320"/>
          </a:xfrm>
          <a:prstGeom prst="ellipse">
            <a:avLst/>
          </a:prstGeom>
          <a:solidFill>
            <a:schemeClr val="bg1">
              <a:lumMod val="75000"/>
              <a:alpha val="61000"/>
            </a:schemeClr>
          </a:solidFill>
          <a:ln w="381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椭圆 27"/>
          <p:cNvSpPr/>
          <p:nvPr/>
        </p:nvSpPr>
        <p:spPr>
          <a:xfrm>
            <a:off x="2609850" y="2639060"/>
            <a:ext cx="1747520" cy="1671320"/>
          </a:xfrm>
          <a:prstGeom prst="ellipse">
            <a:avLst/>
          </a:prstGeom>
          <a:solidFill>
            <a:schemeClr val="bg1">
              <a:lumMod val="75000"/>
              <a:alpha val="61000"/>
            </a:schemeClr>
          </a:solidFill>
          <a:ln w="381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椭圆 32"/>
          <p:cNvSpPr/>
          <p:nvPr/>
        </p:nvSpPr>
        <p:spPr>
          <a:xfrm>
            <a:off x="862330" y="1962785"/>
            <a:ext cx="1747520" cy="1671320"/>
          </a:xfrm>
          <a:prstGeom prst="ellipse">
            <a:avLst/>
          </a:prstGeom>
          <a:solidFill>
            <a:schemeClr val="bg1">
              <a:lumMod val="75000"/>
              <a:alpha val="61000"/>
            </a:schemeClr>
          </a:solidFill>
          <a:ln w="381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文本框 45"/>
          <p:cNvSpPr txBox="1"/>
          <p:nvPr/>
        </p:nvSpPr>
        <p:spPr>
          <a:xfrm>
            <a:off x="6497320" y="2357120"/>
            <a:ext cx="1859915" cy="368300"/>
          </a:xfrm>
          <a:prstGeom prst="rect">
            <a:avLst/>
          </a:prstGeom>
          <a:noFill/>
          <a:ln w="9525">
            <a:solidFill>
              <a:srgbClr val="FF0000"/>
            </a:solidFill>
          </a:ln>
        </p:spPr>
        <p:txBody>
          <a:bodyPr wrap="square">
            <a:spAutoFit/>
          </a:bodyPr>
          <a:p>
            <a:pPr indent="127000"/>
            <a:r>
              <a:rPr lang="zh-CN" altLang="en-US">
                <a:solidFill>
                  <a:srgbClr val="FFFF00"/>
                </a:solidFill>
                <a:latin typeface="+mn-ea"/>
              </a:rPr>
              <a:t>环境碎片特征</a:t>
            </a:r>
            <a:endParaRPr lang="zh-CN" altLang="en-US">
              <a:solidFill>
                <a:srgbClr val="FFFF00"/>
              </a:solidFill>
              <a:latin typeface="+mn-ea"/>
            </a:endParaRPr>
          </a:p>
        </p:txBody>
      </p:sp>
      <p:sp>
        <p:nvSpPr>
          <p:cNvPr id="50" name="文本框 49"/>
          <p:cNvSpPr txBox="1"/>
          <p:nvPr/>
        </p:nvSpPr>
        <p:spPr>
          <a:xfrm>
            <a:off x="7598410" y="4676140"/>
            <a:ext cx="910590" cy="368300"/>
          </a:xfrm>
          <a:prstGeom prst="rect">
            <a:avLst/>
          </a:prstGeom>
          <a:noFill/>
          <a:ln w="9525">
            <a:solidFill>
              <a:srgbClr val="FF0000"/>
            </a:solidFill>
          </a:ln>
        </p:spPr>
        <p:txBody>
          <a:bodyPr wrap="square">
            <a:spAutoFit/>
          </a:bodyPr>
          <a:p>
            <a:pPr indent="127000" algn="l"/>
            <a:r>
              <a:rPr lang="zh-CN" altLang="en-US">
                <a:solidFill>
                  <a:srgbClr val="FFFF00"/>
                </a:solidFill>
                <a:latin typeface="+mn-ea"/>
              </a:rPr>
              <a:t>决策</a:t>
            </a:r>
            <a:endParaRPr lang="zh-CN" altLang="en-US">
              <a:solidFill>
                <a:srgbClr val="FFFF00"/>
              </a:solidFill>
              <a:latin typeface="+mn-ea"/>
            </a:endParaRPr>
          </a:p>
        </p:txBody>
      </p:sp>
      <p:sp>
        <p:nvSpPr>
          <p:cNvPr id="51" name="文本框 50"/>
          <p:cNvSpPr txBox="1"/>
          <p:nvPr/>
        </p:nvSpPr>
        <p:spPr>
          <a:xfrm>
            <a:off x="9669780" y="2357120"/>
            <a:ext cx="1264285" cy="368300"/>
          </a:xfrm>
          <a:prstGeom prst="rect">
            <a:avLst/>
          </a:prstGeom>
          <a:noFill/>
          <a:ln w="9525">
            <a:solidFill>
              <a:srgbClr val="FF0000"/>
            </a:solidFill>
          </a:ln>
        </p:spPr>
        <p:txBody>
          <a:bodyPr wrap="square">
            <a:spAutoFit/>
          </a:bodyPr>
          <a:p>
            <a:pPr indent="127000"/>
            <a:r>
              <a:rPr lang="zh-CN" altLang="en-US">
                <a:solidFill>
                  <a:srgbClr val="FFFF00"/>
                </a:solidFill>
                <a:latin typeface="+mn-ea"/>
              </a:rPr>
              <a:t>环境信息</a:t>
            </a:r>
            <a:endParaRPr lang="zh-CN" altLang="en-US">
              <a:solidFill>
                <a:srgbClr val="FFFF00"/>
              </a:solidFill>
              <a:latin typeface="+mn-ea"/>
            </a:endParaRPr>
          </a:p>
        </p:txBody>
      </p:sp>
      <p:cxnSp>
        <p:nvCxnSpPr>
          <p:cNvPr id="52" name="直接箭头连接符 51"/>
          <p:cNvCxnSpPr>
            <a:stCxn id="46" idx="3"/>
            <a:endCxn id="51" idx="1"/>
          </p:cNvCxnSpPr>
          <p:nvPr/>
        </p:nvCxnSpPr>
        <p:spPr>
          <a:xfrm>
            <a:off x="8357235" y="2541270"/>
            <a:ext cx="13125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6489700" y="3634105"/>
            <a:ext cx="937895" cy="645160"/>
          </a:xfrm>
          <a:prstGeom prst="rect">
            <a:avLst/>
          </a:prstGeom>
          <a:noFill/>
          <a:ln w="9525">
            <a:noFill/>
          </a:ln>
        </p:spPr>
        <p:txBody>
          <a:bodyPr wrap="square">
            <a:spAutoFit/>
          </a:bodyPr>
          <a:p>
            <a:pPr indent="127000" algn="ctr"/>
            <a:r>
              <a:rPr lang="zh-CN" altLang="en-US">
                <a:solidFill>
                  <a:srgbClr val="FFFF00"/>
                </a:solidFill>
                <a:latin typeface="+mn-ea"/>
              </a:rPr>
              <a:t>局部</a:t>
            </a:r>
            <a:endParaRPr lang="zh-CN" altLang="en-US">
              <a:solidFill>
                <a:srgbClr val="FFFF00"/>
              </a:solidFill>
              <a:latin typeface="+mn-ea"/>
            </a:endParaRPr>
          </a:p>
          <a:p>
            <a:pPr indent="127000" algn="ctr"/>
            <a:r>
              <a:rPr lang="zh-CN" altLang="en-US">
                <a:solidFill>
                  <a:srgbClr val="FFFF00"/>
                </a:solidFill>
                <a:latin typeface="+mn-ea"/>
              </a:rPr>
              <a:t>推理</a:t>
            </a:r>
            <a:endParaRPr lang="zh-CN" altLang="en-US">
              <a:solidFill>
                <a:srgbClr val="FFFF00"/>
              </a:solidFill>
              <a:latin typeface="+mn-ea"/>
            </a:endParaRPr>
          </a:p>
        </p:txBody>
      </p:sp>
      <p:cxnSp>
        <p:nvCxnSpPr>
          <p:cNvPr id="55" name="肘形连接符 54"/>
          <p:cNvCxnSpPr>
            <a:stCxn id="46" idx="2"/>
            <a:endCxn id="50" idx="1"/>
          </p:cNvCxnSpPr>
          <p:nvPr/>
        </p:nvCxnSpPr>
        <p:spPr>
          <a:xfrm rot="5400000" flipV="1">
            <a:off x="6445568" y="3707448"/>
            <a:ext cx="2134870" cy="17081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56" name="肘形连接符 55"/>
          <p:cNvCxnSpPr>
            <a:stCxn id="51" idx="2"/>
            <a:endCxn id="50" idx="3"/>
          </p:cNvCxnSpPr>
          <p:nvPr/>
        </p:nvCxnSpPr>
        <p:spPr>
          <a:xfrm rot="5400000">
            <a:off x="8338185" y="2896235"/>
            <a:ext cx="2134870" cy="179324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57" name="文本框 56"/>
          <p:cNvSpPr txBox="1"/>
          <p:nvPr/>
        </p:nvSpPr>
        <p:spPr>
          <a:xfrm>
            <a:off x="8778875" y="2157095"/>
            <a:ext cx="1009015" cy="368300"/>
          </a:xfrm>
          <a:prstGeom prst="rect">
            <a:avLst/>
          </a:prstGeom>
          <a:noFill/>
          <a:ln w="9525">
            <a:noFill/>
          </a:ln>
        </p:spPr>
        <p:txBody>
          <a:bodyPr wrap="square">
            <a:spAutoFit/>
          </a:bodyPr>
          <a:p>
            <a:pPr indent="127000"/>
            <a:r>
              <a:rPr lang="zh-CN" altLang="en-US">
                <a:solidFill>
                  <a:srgbClr val="FFFF00"/>
                </a:solidFill>
                <a:latin typeface="+mn-ea"/>
              </a:rPr>
              <a:t>记忆</a:t>
            </a:r>
            <a:endParaRPr lang="zh-CN" altLang="en-US">
              <a:solidFill>
                <a:srgbClr val="FFFF00"/>
              </a:solidFill>
              <a:latin typeface="+mn-ea"/>
            </a:endParaRPr>
          </a:p>
        </p:txBody>
      </p:sp>
      <p:sp>
        <p:nvSpPr>
          <p:cNvPr id="58" name="文本框 57"/>
          <p:cNvSpPr txBox="1"/>
          <p:nvPr/>
        </p:nvSpPr>
        <p:spPr>
          <a:xfrm>
            <a:off x="10059670" y="3670300"/>
            <a:ext cx="1180465" cy="645160"/>
          </a:xfrm>
          <a:prstGeom prst="rect">
            <a:avLst/>
          </a:prstGeom>
          <a:noFill/>
          <a:ln w="9525">
            <a:noFill/>
          </a:ln>
        </p:spPr>
        <p:txBody>
          <a:bodyPr wrap="square">
            <a:spAutoFit/>
          </a:bodyPr>
          <a:p>
            <a:pPr indent="127000" algn="ctr"/>
            <a:r>
              <a:rPr lang="zh-CN" altLang="en-US">
                <a:solidFill>
                  <a:srgbClr val="FFFF00"/>
                </a:solidFill>
                <a:latin typeface="+mn-ea"/>
              </a:rPr>
              <a:t>全局</a:t>
            </a:r>
            <a:endParaRPr lang="zh-CN" altLang="en-US">
              <a:solidFill>
                <a:srgbClr val="FFFF00"/>
              </a:solidFill>
              <a:latin typeface="+mn-ea"/>
            </a:endParaRPr>
          </a:p>
          <a:p>
            <a:pPr indent="127000" algn="ctr"/>
            <a:r>
              <a:rPr lang="zh-CN" altLang="en-US">
                <a:solidFill>
                  <a:srgbClr val="FFFF00"/>
                </a:solidFill>
                <a:latin typeface="+mn-ea"/>
              </a:rPr>
              <a:t>联想</a:t>
            </a:r>
            <a:endParaRPr lang="zh-CN" altLang="en-US">
              <a:solidFill>
                <a:srgbClr val="FFFF00"/>
              </a:solidFill>
              <a:latin typeface="+mn-ea"/>
            </a:endParaRPr>
          </a:p>
        </p:txBody>
      </p:sp>
      <p:cxnSp>
        <p:nvCxnSpPr>
          <p:cNvPr id="59" name="直接箭头连接符 58"/>
          <p:cNvCxnSpPr>
            <a:stCxn id="50" idx="2"/>
          </p:cNvCxnSpPr>
          <p:nvPr/>
        </p:nvCxnSpPr>
        <p:spPr>
          <a:xfrm flipH="1">
            <a:off x="8049895" y="5044440"/>
            <a:ext cx="3810" cy="4495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0" name="直接连接符 59"/>
          <p:cNvCxnSpPr>
            <a:stCxn id="27" idx="6"/>
            <a:endCxn id="46" idx="1"/>
          </p:cNvCxnSpPr>
          <p:nvPr/>
        </p:nvCxnSpPr>
        <p:spPr>
          <a:xfrm flipV="1">
            <a:off x="3543300" y="2541270"/>
            <a:ext cx="2954020" cy="253555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1" name="直接连接符 60"/>
          <p:cNvCxnSpPr>
            <a:stCxn id="28" idx="6"/>
            <a:endCxn id="46" idx="1"/>
          </p:cNvCxnSpPr>
          <p:nvPr/>
        </p:nvCxnSpPr>
        <p:spPr>
          <a:xfrm flipV="1">
            <a:off x="4357370" y="2541270"/>
            <a:ext cx="2139950" cy="93345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2" name="直接连接符 61"/>
          <p:cNvCxnSpPr>
            <a:endCxn id="46" idx="1"/>
          </p:cNvCxnSpPr>
          <p:nvPr/>
        </p:nvCxnSpPr>
        <p:spPr>
          <a:xfrm flipV="1">
            <a:off x="1981200" y="2541270"/>
            <a:ext cx="4516120" cy="6413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64" name="文本框 63"/>
          <p:cNvSpPr txBox="1"/>
          <p:nvPr/>
        </p:nvSpPr>
        <p:spPr>
          <a:xfrm>
            <a:off x="8794750" y="1788795"/>
            <a:ext cx="874395" cy="368300"/>
          </a:xfrm>
          <a:prstGeom prst="rect">
            <a:avLst/>
          </a:prstGeom>
          <a:solidFill>
            <a:schemeClr val="accent4">
              <a:lumMod val="50000"/>
            </a:schemeClr>
          </a:solidFill>
          <a:ln w="9525">
            <a:noFill/>
          </a:ln>
        </p:spPr>
        <p:txBody>
          <a:bodyPr wrap="square">
            <a:spAutoFit/>
          </a:bodyPr>
          <a:p>
            <a:pPr indent="127000"/>
            <a:r>
              <a:rPr lang="zh-CN" altLang="en-US">
                <a:solidFill>
                  <a:srgbClr val="FFFF00"/>
                </a:solidFill>
                <a:latin typeface="+mn-ea"/>
              </a:rPr>
              <a:t>建图</a:t>
            </a:r>
            <a:endParaRPr lang="zh-CN" altLang="en-US">
              <a:solidFill>
                <a:srgbClr val="FFFF00"/>
              </a:solidFill>
              <a:latin typeface="+mn-ea"/>
            </a:endParaRPr>
          </a:p>
        </p:txBody>
      </p:sp>
      <p:sp>
        <p:nvSpPr>
          <p:cNvPr id="65" name="文本框 64"/>
          <p:cNvSpPr txBox="1"/>
          <p:nvPr/>
        </p:nvSpPr>
        <p:spPr>
          <a:xfrm>
            <a:off x="10993755" y="3808730"/>
            <a:ext cx="874395" cy="368300"/>
          </a:xfrm>
          <a:prstGeom prst="rect">
            <a:avLst/>
          </a:prstGeom>
          <a:solidFill>
            <a:schemeClr val="accent4">
              <a:lumMod val="50000"/>
            </a:schemeClr>
          </a:solidFill>
          <a:ln w="9525">
            <a:noFill/>
          </a:ln>
        </p:spPr>
        <p:txBody>
          <a:bodyPr wrap="square">
            <a:spAutoFit/>
          </a:bodyPr>
          <a:p>
            <a:pPr indent="127000"/>
            <a:r>
              <a:rPr lang="zh-CN" altLang="en-US">
                <a:solidFill>
                  <a:srgbClr val="FFFF00"/>
                </a:solidFill>
                <a:latin typeface="+mn-ea"/>
              </a:rPr>
              <a:t>定位</a:t>
            </a:r>
            <a:endParaRPr lang="zh-CN" altLang="en-US">
              <a:solidFill>
                <a:srgbClr val="FFFF00"/>
              </a:solidFill>
              <a:latin typeface="+mn-ea"/>
            </a:endParaRPr>
          </a:p>
        </p:txBody>
      </p:sp>
      <p:sp>
        <p:nvSpPr>
          <p:cNvPr id="66" name="椭圆 65"/>
          <p:cNvSpPr/>
          <p:nvPr/>
        </p:nvSpPr>
        <p:spPr>
          <a:xfrm>
            <a:off x="10774045" y="1543685"/>
            <a:ext cx="1313180" cy="858520"/>
          </a:xfrm>
          <a:prstGeom prst="ellipse">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SLAM</a:t>
            </a:r>
            <a:endParaRPr lang="en-US" altLang="zh-CN"/>
          </a:p>
        </p:txBody>
      </p:sp>
      <p:cxnSp>
        <p:nvCxnSpPr>
          <p:cNvPr id="67" name="直接连接符 66"/>
          <p:cNvCxnSpPr>
            <a:stCxn id="64" idx="3"/>
            <a:endCxn id="66" idx="2"/>
          </p:cNvCxnSpPr>
          <p:nvPr/>
        </p:nvCxnSpPr>
        <p:spPr>
          <a:xfrm>
            <a:off x="9669145" y="1972945"/>
            <a:ext cx="1104900" cy="0"/>
          </a:xfrm>
          <a:prstGeom prst="line">
            <a:avLst/>
          </a:prstGeom>
          <a:ln>
            <a:prstDash val="dash"/>
          </a:ln>
        </p:spPr>
        <p:style>
          <a:lnRef idx="2">
            <a:schemeClr val="accent1"/>
          </a:lnRef>
          <a:fillRef idx="0">
            <a:srgbClr val="FFFFFF"/>
          </a:fillRef>
          <a:effectRef idx="0">
            <a:srgbClr val="FFFFFF"/>
          </a:effectRef>
          <a:fontRef idx="minor">
            <a:schemeClr val="tx1"/>
          </a:fontRef>
        </p:style>
      </p:cxnSp>
      <p:cxnSp>
        <p:nvCxnSpPr>
          <p:cNvPr id="68" name="直接连接符 67"/>
          <p:cNvCxnSpPr>
            <a:stCxn id="65" idx="0"/>
            <a:endCxn id="66" idx="4"/>
          </p:cNvCxnSpPr>
          <p:nvPr/>
        </p:nvCxnSpPr>
        <p:spPr>
          <a:xfrm flipH="1" flipV="1">
            <a:off x="11430635" y="2402205"/>
            <a:ext cx="635" cy="1406525"/>
          </a:xfrm>
          <a:prstGeom prst="line">
            <a:avLst/>
          </a:prstGeom>
          <a:ln>
            <a:prstDash val="dash"/>
          </a:ln>
        </p:spPr>
        <p:style>
          <a:lnRef idx="2">
            <a:schemeClr val="accent1"/>
          </a:lnRef>
          <a:fillRef idx="0">
            <a:srgbClr val="FFFFFF"/>
          </a:fillRef>
          <a:effectRef idx="0">
            <a:srgbClr val="FFFFFF"/>
          </a:effectRef>
          <a:fontRef idx="minor">
            <a:schemeClr val="tx1"/>
          </a:fontRef>
        </p:style>
      </p:cxnSp>
      <p:cxnSp>
        <p:nvCxnSpPr>
          <p:cNvPr id="69" name="直接连接符 68"/>
          <p:cNvCxnSpPr/>
          <p:nvPr/>
        </p:nvCxnSpPr>
        <p:spPr>
          <a:xfrm flipH="1">
            <a:off x="8696325" y="1281430"/>
            <a:ext cx="15875" cy="4182110"/>
          </a:xfrm>
          <a:prstGeom prst="line">
            <a:avLst/>
          </a:prstGeom>
          <a:ln w="60325">
            <a:solidFill>
              <a:srgbClr val="FF0000"/>
            </a:solidFill>
            <a:prstDash val="sysDot"/>
          </a:ln>
        </p:spPr>
        <p:style>
          <a:lnRef idx="2">
            <a:schemeClr val="accent1"/>
          </a:lnRef>
          <a:fillRef idx="0">
            <a:srgbClr val="FFFFFF"/>
          </a:fillRef>
          <a:effectRef idx="0">
            <a:srgbClr val="FFFFFF"/>
          </a:effectRef>
          <a:fontRef idx="minor">
            <a:schemeClr val="tx1"/>
          </a:fontRef>
        </p:style>
      </p:cxnSp>
      <p:sp>
        <p:nvSpPr>
          <p:cNvPr id="70" name="文本框 69"/>
          <p:cNvSpPr txBox="1"/>
          <p:nvPr/>
        </p:nvSpPr>
        <p:spPr>
          <a:xfrm>
            <a:off x="8778875" y="5804535"/>
            <a:ext cx="3245485" cy="368300"/>
          </a:xfrm>
          <a:prstGeom prst="rect">
            <a:avLst/>
          </a:prstGeom>
          <a:noFill/>
          <a:ln w="9525">
            <a:noFill/>
          </a:ln>
        </p:spPr>
        <p:txBody>
          <a:bodyPr wrap="square">
            <a:spAutoFit/>
          </a:bodyPr>
          <a:p>
            <a:pPr indent="127000"/>
            <a:r>
              <a:rPr lang="zh-CN" altLang="en-US">
                <a:solidFill>
                  <a:srgbClr val="FF0000"/>
                </a:solidFill>
                <a:latin typeface="+mn-ea"/>
              </a:rPr>
              <a:t>没有</a:t>
            </a:r>
            <a:r>
              <a:rPr lang="en-US" altLang="zh-CN">
                <a:solidFill>
                  <a:srgbClr val="FF0000"/>
                </a:solidFill>
                <a:latin typeface="+mn-ea"/>
              </a:rPr>
              <a:t>SLAM</a:t>
            </a:r>
            <a:r>
              <a:rPr lang="zh-CN" altLang="en-US">
                <a:solidFill>
                  <a:srgbClr val="FF0000"/>
                </a:solidFill>
                <a:latin typeface="+mn-ea"/>
              </a:rPr>
              <a:t>，能自主导航吗？</a:t>
            </a:r>
            <a:endParaRPr lang="zh-CN" altLang="en-US">
              <a:solidFill>
                <a:srgbClr val="FF0000"/>
              </a:solidFill>
              <a:latin typeface="+mn-ea"/>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linds(horizontal)">
                                      <p:cBhvr>
                                        <p:cTn id="30" dur="500"/>
                                        <p:tgtEl>
                                          <p:spTgt spid="60"/>
                                        </p:tgtEl>
                                      </p:cBhvr>
                                    </p:animEffect>
                                  </p:childTnLst>
                                </p:cTn>
                              </p:par>
                              <p:par>
                                <p:cTn id="31" presetID="3" presetClass="entr" presetSubtype="1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blinds(horizontal)">
                                      <p:cBhvr>
                                        <p:cTn id="33" dur="500"/>
                                        <p:tgtEl>
                                          <p:spTgt spid="61"/>
                                        </p:tgtEl>
                                      </p:cBhvr>
                                    </p:animEffect>
                                  </p:childTnLst>
                                </p:cTn>
                              </p:par>
                              <p:par>
                                <p:cTn id="34" presetID="3" presetClass="entr" presetSubtype="1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blinds(horizontal)">
                                      <p:cBhvr>
                                        <p:cTn id="36" dur="500"/>
                                        <p:tgtEl>
                                          <p:spTgt spid="6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blinds(horizontal)">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blinds(horizontal)">
                                      <p:cBhvr>
                                        <p:cTn id="44" dur="500"/>
                                        <p:tgtEl>
                                          <p:spTgt spid="5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linds(horizontal)">
                                      <p:cBhvr>
                                        <p:cTn id="52" dur="500"/>
                                        <p:tgtEl>
                                          <p:spTgt spid="5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linds(horizontal)">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blinds(horizontal)">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blinds(horizontal)">
                                      <p:cBhvr>
                                        <p:cTn id="65" dur="500"/>
                                        <p:tgtEl>
                                          <p:spTgt spid="5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blinds(horizontal)">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blinds(horizontal)">
                                      <p:cBhvr>
                                        <p:cTn id="73" dur="500"/>
                                        <p:tgtEl>
                                          <p:spTgt spid="50"/>
                                        </p:tgtEl>
                                      </p:cBhvr>
                                    </p:animEffect>
                                  </p:childTnLst>
                                </p:cTn>
                              </p:par>
                              <p:par>
                                <p:cTn id="74" presetID="3" presetClass="entr" presetSubtype="10" fill="hold"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blinds(horizontal)">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blinds(horizontal)">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blinds(horizontal)">
                                      <p:cBhvr>
                                        <p:cTn id="86" dur="500"/>
                                        <p:tgtEl>
                                          <p:spTgt spid="65"/>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blinds(horizontal)">
                                      <p:cBhvr>
                                        <p:cTn id="91" dur="500"/>
                                        <p:tgtEl>
                                          <p:spTgt spid="67"/>
                                        </p:tgtEl>
                                      </p:cBhvr>
                                    </p:animEffect>
                                  </p:childTnLst>
                                </p:cTn>
                              </p:par>
                              <p:par>
                                <p:cTn id="92" presetID="3" presetClass="entr" presetSubtype="1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blinds(horizontal)">
                                      <p:cBhvr>
                                        <p:cTn id="94" dur="500"/>
                                        <p:tgtEl>
                                          <p:spTgt spid="68"/>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blinds(horizontal)">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blinds(horizontal)">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blinds(horizontal)">
                                      <p:cBhvr>
                                        <p:cTn id="10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3" grpId="0" animBg="1"/>
      <p:bldP spid="46" grpId="0" animBg="1"/>
      <p:bldP spid="53" grpId="0"/>
      <p:bldP spid="57" grpId="0"/>
      <p:bldP spid="51" grpId="0" animBg="1"/>
      <p:bldP spid="58" grpId="0"/>
      <p:bldP spid="50" grpId="0" animBg="1"/>
      <p:bldP spid="64" grpId="0" animBg="1"/>
      <p:bldP spid="65" grpId="0" animBg="1"/>
      <p:bldP spid="66" grpId="0" animBg="1"/>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3551555" cy="3169285"/>
          </a:xfrm>
          <a:prstGeom prst="rect">
            <a:avLst/>
          </a:prstGeom>
          <a:noFill/>
        </p:spPr>
        <p:txBody>
          <a:bodyPr wrap="none" rtlCol="0">
            <a:spAutoFit/>
          </a:bodyPr>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.1 </a:t>
            </a:r>
            <a:r>
              <a:rPr lang="zh-CN" altLang="en-US" sz="2000" b="1" spc="300">
                <a:solidFill>
                  <a:srgbClr val="9CC2F0"/>
                </a:solidFill>
                <a:uFillTx/>
                <a:latin typeface="Arial" panose="020B0604020202020204" pitchFamily="34" charset="0"/>
                <a:ea typeface="微软雅黑" panose="020B0503020204020204" pitchFamily="34" charset="-122"/>
                <a:cs typeface="+mj-cs"/>
              </a:rPr>
              <a:t>自主导航</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altLang="zh-CN" sz="2000" b="1" spc="300">
                <a:solidFill>
                  <a:srgbClr val="9CC2F0"/>
                </a:solidFill>
                <a:uFillTx/>
                <a:latin typeface="Arial" panose="020B0604020202020204" pitchFamily="34" charset="0"/>
                <a:ea typeface="微软雅黑" panose="020B0503020204020204" pitchFamily="34" charset="-122"/>
                <a:cs typeface="+mj-cs"/>
                <a:sym typeface="+mn-ea"/>
              </a:rPr>
              <a:t>11</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.2 </a:t>
            </a: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环境感知</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a:t>
            </a:r>
            <a:r>
              <a:rPr sz="2000" b="1" spc="300">
                <a:solidFill>
                  <a:srgbClr val="9CC2F0"/>
                </a:solidFill>
                <a:uFillTx/>
                <a:latin typeface="Arial" panose="020B0604020202020204" pitchFamily="34" charset="0"/>
                <a:ea typeface="微软雅黑" panose="020B0503020204020204" pitchFamily="34" charset="-122"/>
                <a:cs typeface="+mj-cs"/>
                <a:sym typeface="+mn-ea"/>
              </a:rPr>
              <a:t>.3 </a:t>
            </a:r>
            <a:r>
              <a:rPr sz="2000" b="1" spc="300">
                <a:solidFill>
                  <a:srgbClr val="9CC2F0"/>
                </a:solidFill>
                <a:uFillTx/>
                <a:latin typeface="Arial" panose="020B0604020202020204" pitchFamily="34" charset="0"/>
                <a:ea typeface="微软雅黑" panose="020B0503020204020204" pitchFamily="34" charset="-122"/>
                <a:cs typeface="+mj-cs"/>
                <a:sym typeface="+mn-ea"/>
              </a:rPr>
              <a:t>路径规划</a:t>
            </a:r>
            <a:endParaRPr sz="2000" b="1" spc="300">
              <a:solidFill>
                <a:srgbClr val="9CC2F0"/>
              </a:solidFill>
              <a:uFillTx/>
              <a:latin typeface="Arial" panose="020B0604020202020204" pitchFamily="34" charset="0"/>
              <a:ea typeface="微软雅黑" panose="020B0503020204020204" pitchFamily="34" charset="-122"/>
              <a:cs typeface="+mj-cs"/>
              <a:sym typeface="+mn-ea"/>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11.4 运动控制</a:t>
            </a:r>
            <a:endParaRPr 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en-US" sz="2000" b="1" spc="300">
                <a:solidFill>
                  <a:srgbClr val="9CC2F0"/>
                </a:solidFill>
                <a:uFillTx/>
                <a:latin typeface="Arial" panose="020B0604020202020204" pitchFamily="34" charset="0"/>
                <a:ea typeface="微软雅黑" panose="020B0503020204020204" pitchFamily="34" charset="-122"/>
                <a:cs typeface="+mj-cs"/>
                <a:sym typeface="+mn-ea"/>
              </a:rPr>
              <a:t>11.5 强化学习与自主导航</a:t>
            </a:r>
            <a:endParaRPr lang="en-US" altLang="zh-CN"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5" name="文本框 4"/>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导航发展简介</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自主导航问题的本质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自主导航工程化体系结构</a:t>
            </a:r>
            <a:endParaRPr lang="zh-CN" altLang="en-US" sz="1400" b="0">
              <a:solidFill>
                <a:schemeClr val="bg1"/>
              </a:solidFill>
              <a:latin typeface="+mn-ea"/>
            </a:endParaRPr>
          </a:p>
        </p:txBody>
      </p:sp>
      <p:pic>
        <p:nvPicPr>
          <p:cNvPr id="23" name="图片 22"/>
          <p:cNvPicPr>
            <a:picLocks noChangeAspect="1"/>
          </p:cNvPicPr>
          <p:nvPr/>
        </p:nvPicPr>
        <p:blipFill>
          <a:blip r:embed="rId6"/>
          <a:stretch>
            <a:fillRect/>
          </a:stretch>
        </p:blipFill>
        <p:spPr>
          <a:xfrm>
            <a:off x="1060450" y="4004310"/>
            <a:ext cx="2701290" cy="2397760"/>
          </a:xfrm>
          <a:prstGeom prst="rect">
            <a:avLst/>
          </a:prstGeom>
        </p:spPr>
      </p:pic>
      <p:grpSp>
        <p:nvGrpSpPr>
          <p:cNvPr id="63" name="组合 62"/>
          <p:cNvGrpSpPr/>
          <p:nvPr/>
        </p:nvGrpSpPr>
        <p:grpSpPr>
          <a:xfrm>
            <a:off x="1828165" y="2627630"/>
            <a:ext cx="9298305" cy="1142365"/>
            <a:chOff x="2879" y="4138"/>
            <a:chExt cx="14643" cy="1799"/>
          </a:xfrm>
        </p:grpSpPr>
        <p:sp>
          <p:nvSpPr>
            <p:cNvPr id="9" name="右箭头 8"/>
            <p:cNvSpPr/>
            <p:nvPr/>
          </p:nvSpPr>
          <p:spPr>
            <a:xfrm>
              <a:off x="3454" y="4877"/>
              <a:ext cx="14068" cy="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879" y="5357"/>
              <a:ext cx="2478" cy="580"/>
            </a:xfrm>
            <a:prstGeom prst="rect">
              <a:avLst/>
            </a:prstGeom>
            <a:noFill/>
          </p:spPr>
          <p:txBody>
            <a:bodyPr wrap="none" rtlCol="0">
              <a:spAutoFit/>
            </a:bodyPr>
            <a:p>
              <a:pPr marL="171450" indent="-171450">
                <a:lnSpc>
                  <a:spcPct val="150000"/>
                </a:lnSpc>
                <a:buFont typeface="Wingdings" panose="05000000000000000000" charset="0"/>
                <a:buChar char="n"/>
              </a:pPr>
              <a:r>
                <a:rPr lang="zh-CN" altLang="en-US" sz="1200">
                  <a:solidFill>
                    <a:schemeClr val="bg1"/>
                  </a:solidFill>
                </a:rPr>
                <a:t>古代手绘军事地图</a:t>
              </a:r>
              <a:endParaRPr lang="zh-CN" altLang="en-US" sz="1200">
                <a:solidFill>
                  <a:schemeClr val="bg1"/>
                </a:solidFill>
              </a:endParaRPr>
            </a:p>
          </p:txBody>
        </p:sp>
        <p:cxnSp>
          <p:nvCxnSpPr>
            <p:cNvPr id="12" name="直接连接符 11"/>
            <p:cNvCxnSpPr/>
            <p:nvPr/>
          </p:nvCxnSpPr>
          <p:spPr>
            <a:xfrm flipH="1">
              <a:off x="4094" y="4993"/>
              <a:ext cx="9" cy="4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32" y="4138"/>
              <a:ext cx="2958" cy="580"/>
            </a:xfrm>
            <a:prstGeom prst="rect">
              <a:avLst/>
            </a:prstGeom>
            <a:noFill/>
          </p:spPr>
          <p:txBody>
            <a:bodyPr wrap="none" rtlCol="0">
              <a:spAutoFit/>
            </a:bodyPr>
            <a:p>
              <a:pPr marL="171450" indent="-171450">
                <a:lnSpc>
                  <a:spcPct val="150000"/>
                </a:lnSpc>
                <a:buFont typeface="Wingdings" panose="05000000000000000000" charset="0"/>
                <a:buChar char="n"/>
              </a:pPr>
              <a:r>
                <a:rPr lang="zh-CN" altLang="en-US" sz="1200">
                  <a:solidFill>
                    <a:schemeClr val="bg1"/>
                  </a:solidFill>
                </a:rPr>
                <a:t>指南针在航海中的应用</a:t>
              </a:r>
              <a:endParaRPr lang="zh-CN" altLang="en-US" sz="1200">
                <a:solidFill>
                  <a:schemeClr val="bg1"/>
                </a:solidFill>
              </a:endParaRPr>
            </a:p>
          </p:txBody>
        </p:sp>
        <p:sp>
          <p:nvSpPr>
            <p:cNvPr id="18" name="文本框 17"/>
            <p:cNvSpPr txBox="1"/>
            <p:nvPr/>
          </p:nvSpPr>
          <p:spPr>
            <a:xfrm>
              <a:off x="7951" y="5327"/>
              <a:ext cx="1998" cy="580"/>
            </a:xfrm>
            <a:prstGeom prst="rect">
              <a:avLst/>
            </a:prstGeom>
            <a:noFill/>
          </p:spPr>
          <p:txBody>
            <a:bodyPr wrap="none" rtlCol="0">
              <a:spAutoFit/>
            </a:bodyPr>
            <a:p>
              <a:pPr marL="171450" indent="-171450">
                <a:lnSpc>
                  <a:spcPct val="150000"/>
                </a:lnSpc>
                <a:buFont typeface="Wingdings" panose="05000000000000000000" charset="0"/>
                <a:buChar char="n"/>
              </a:pPr>
              <a:r>
                <a:rPr lang="zh-CN" altLang="en-US" sz="1200">
                  <a:solidFill>
                    <a:schemeClr val="bg1"/>
                  </a:solidFill>
                </a:rPr>
                <a:t>全球卫星导航</a:t>
              </a:r>
              <a:endParaRPr lang="zh-CN" altLang="en-US" sz="1200">
                <a:solidFill>
                  <a:schemeClr val="bg1"/>
                </a:solidFill>
              </a:endParaRPr>
            </a:p>
          </p:txBody>
        </p:sp>
        <p:sp>
          <p:nvSpPr>
            <p:cNvPr id="20" name="文本框 19"/>
            <p:cNvSpPr txBox="1"/>
            <p:nvPr/>
          </p:nvSpPr>
          <p:spPr>
            <a:xfrm>
              <a:off x="11230" y="4199"/>
              <a:ext cx="1691" cy="580"/>
            </a:xfrm>
            <a:prstGeom prst="rect">
              <a:avLst/>
            </a:prstGeom>
            <a:noFill/>
          </p:spPr>
          <p:txBody>
            <a:bodyPr wrap="none" rtlCol="0">
              <a:spAutoFit/>
            </a:bodyPr>
            <a:p>
              <a:pPr marL="171450" indent="-171450">
                <a:lnSpc>
                  <a:spcPct val="150000"/>
                </a:lnSpc>
                <a:buFont typeface="Wingdings" panose="05000000000000000000" charset="0"/>
                <a:buChar char="n"/>
              </a:pPr>
              <a:r>
                <a:rPr lang="en-US" altLang="zh-CN" sz="1200">
                  <a:solidFill>
                    <a:schemeClr val="bg1"/>
                  </a:solidFill>
                </a:rPr>
                <a:t>SLAM</a:t>
              </a:r>
              <a:r>
                <a:rPr lang="zh-CN" altLang="en-US" sz="1200">
                  <a:solidFill>
                    <a:schemeClr val="bg1"/>
                  </a:solidFill>
                </a:rPr>
                <a:t>导航</a:t>
              </a:r>
              <a:endParaRPr lang="zh-CN" altLang="en-US" sz="1200">
                <a:solidFill>
                  <a:schemeClr val="bg1"/>
                </a:solidFill>
              </a:endParaRPr>
            </a:p>
          </p:txBody>
        </p:sp>
        <p:sp>
          <p:nvSpPr>
            <p:cNvPr id="22" name="文本框 21"/>
            <p:cNvSpPr txBox="1"/>
            <p:nvPr/>
          </p:nvSpPr>
          <p:spPr>
            <a:xfrm>
              <a:off x="13742" y="5293"/>
              <a:ext cx="1518" cy="580"/>
            </a:xfrm>
            <a:prstGeom prst="rect">
              <a:avLst/>
            </a:prstGeom>
            <a:noFill/>
          </p:spPr>
          <p:txBody>
            <a:bodyPr wrap="none" rtlCol="0">
              <a:spAutoFit/>
            </a:bodyPr>
            <a:p>
              <a:pPr marL="171450" indent="-171450">
                <a:lnSpc>
                  <a:spcPct val="150000"/>
                </a:lnSpc>
                <a:buFont typeface="Wingdings" panose="05000000000000000000" charset="0"/>
                <a:buChar char="n"/>
              </a:pPr>
              <a:r>
                <a:rPr lang="zh-CN" altLang="en-US" sz="1200">
                  <a:solidFill>
                    <a:schemeClr val="bg1"/>
                  </a:solidFill>
                </a:rPr>
                <a:t>仿生导航</a:t>
              </a:r>
              <a:endParaRPr lang="zh-CN" altLang="en-US" sz="1200">
                <a:solidFill>
                  <a:schemeClr val="bg1"/>
                </a:solidFill>
              </a:endParaRPr>
            </a:p>
          </p:txBody>
        </p:sp>
        <p:cxnSp>
          <p:nvCxnSpPr>
            <p:cNvPr id="25" name="直接连接符 24"/>
            <p:cNvCxnSpPr/>
            <p:nvPr/>
          </p:nvCxnSpPr>
          <p:spPr>
            <a:xfrm flipH="1">
              <a:off x="6606" y="4742"/>
              <a:ext cx="9" cy="4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930" y="4993"/>
              <a:ext cx="9" cy="4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2071" y="4718"/>
              <a:ext cx="9" cy="4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4477" y="5004"/>
              <a:ext cx="9" cy="42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11191240" y="2578735"/>
            <a:ext cx="783590" cy="1727200"/>
            <a:chOff x="17624" y="4061"/>
            <a:chExt cx="1234" cy="2720"/>
          </a:xfrm>
        </p:grpSpPr>
        <p:sp>
          <p:nvSpPr>
            <p:cNvPr id="29" name="圆角矩形 28"/>
            <p:cNvSpPr/>
            <p:nvPr/>
          </p:nvSpPr>
          <p:spPr>
            <a:xfrm>
              <a:off x="17624" y="4061"/>
              <a:ext cx="1234" cy="68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地图</a:t>
              </a:r>
              <a:endParaRPr lang="zh-CN" altLang="en-US"/>
            </a:p>
          </p:txBody>
        </p:sp>
        <p:sp>
          <p:nvSpPr>
            <p:cNvPr id="30" name="圆角矩形 29"/>
            <p:cNvSpPr/>
            <p:nvPr/>
          </p:nvSpPr>
          <p:spPr>
            <a:xfrm>
              <a:off x="17624" y="4743"/>
              <a:ext cx="1234" cy="68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定位</a:t>
              </a:r>
              <a:endParaRPr lang="zh-CN" altLang="en-US"/>
            </a:p>
          </p:txBody>
        </p:sp>
        <p:sp>
          <p:nvSpPr>
            <p:cNvPr id="31" name="圆角矩形 30"/>
            <p:cNvSpPr/>
            <p:nvPr/>
          </p:nvSpPr>
          <p:spPr>
            <a:xfrm>
              <a:off x="17624" y="5417"/>
              <a:ext cx="1234" cy="68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控制</a:t>
              </a:r>
              <a:endParaRPr lang="zh-CN" altLang="en-US"/>
            </a:p>
          </p:txBody>
        </p:sp>
        <p:sp>
          <p:nvSpPr>
            <p:cNvPr id="45" name="圆角矩形 44"/>
            <p:cNvSpPr/>
            <p:nvPr/>
          </p:nvSpPr>
          <p:spPr>
            <a:xfrm>
              <a:off x="17624" y="6099"/>
              <a:ext cx="1234" cy="68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
              </a:r>
              <a:endParaRPr lang="en-US" altLang="zh-CN"/>
            </a:p>
          </p:txBody>
        </p:sp>
      </p:grpSp>
      <p:pic>
        <p:nvPicPr>
          <p:cNvPr id="57" name="图片 56"/>
          <p:cNvPicPr>
            <a:picLocks noChangeAspect="1"/>
          </p:cNvPicPr>
          <p:nvPr/>
        </p:nvPicPr>
        <p:blipFill>
          <a:blip r:embed="rId7"/>
          <a:stretch>
            <a:fillRect/>
          </a:stretch>
        </p:blipFill>
        <p:spPr>
          <a:xfrm>
            <a:off x="3281045" y="1548765"/>
            <a:ext cx="2005965" cy="977900"/>
          </a:xfrm>
          <a:prstGeom prst="rect">
            <a:avLst/>
          </a:prstGeom>
        </p:spPr>
      </p:pic>
      <p:pic>
        <p:nvPicPr>
          <p:cNvPr id="60" name="图片 59"/>
          <p:cNvPicPr>
            <a:picLocks noChangeAspect="1"/>
          </p:cNvPicPr>
          <p:nvPr/>
        </p:nvPicPr>
        <p:blipFill>
          <a:blip r:embed="rId8"/>
          <a:stretch>
            <a:fillRect/>
          </a:stretch>
        </p:blipFill>
        <p:spPr>
          <a:xfrm>
            <a:off x="4335780" y="3987165"/>
            <a:ext cx="2822575" cy="2449195"/>
          </a:xfrm>
          <a:prstGeom prst="rect">
            <a:avLst/>
          </a:prstGeom>
        </p:spPr>
      </p:pic>
      <p:pic>
        <p:nvPicPr>
          <p:cNvPr id="61" name="图片 60"/>
          <p:cNvPicPr>
            <a:picLocks noChangeAspect="1"/>
          </p:cNvPicPr>
          <p:nvPr/>
        </p:nvPicPr>
        <p:blipFill>
          <a:blip r:embed="rId9"/>
          <a:stretch>
            <a:fillRect/>
          </a:stretch>
        </p:blipFill>
        <p:spPr>
          <a:xfrm>
            <a:off x="6024880" y="541020"/>
            <a:ext cx="3156585" cy="2169795"/>
          </a:xfrm>
          <a:prstGeom prst="rect">
            <a:avLst/>
          </a:prstGeom>
        </p:spPr>
      </p:pic>
      <p:pic>
        <p:nvPicPr>
          <p:cNvPr id="62" name="图片 61"/>
          <p:cNvPicPr>
            <a:picLocks noChangeAspect="1"/>
          </p:cNvPicPr>
          <p:nvPr/>
        </p:nvPicPr>
        <p:blipFill>
          <a:blip r:embed="rId10"/>
          <a:stretch>
            <a:fillRect/>
          </a:stretch>
        </p:blipFill>
        <p:spPr>
          <a:xfrm>
            <a:off x="7557135" y="4003675"/>
            <a:ext cx="3321685" cy="2428875"/>
          </a:xfrm>
          <a:prstGeom prst="rect">
            <a:avLst/>
          </a:prstGeom>
        </p:spPr>
      </p:pic>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linds(horizontal)">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blinds(horizontal)">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linds(horizontal)">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52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en-US" altLang="zh-CN" sz="2000">
                <a:solidFill>
                  <a:srgbClr val="9CC2F0"/>
                </a:solidFill>
                <a:sym typeface="+mn-ea"/>
              </a:rPr>
              <a:t>11</a:t>
            </a:r>
            <a:r>
              <a:rPr lang="zh-CN" altLang="en-US" sz="2000">
                <a:solidFill>
                  <a:srgbClr val="9CC2F0"/>
                </a:solidFill>
                <a:sym typeface="+mn-ea"/>
              </a:rPr>
              <a:t>.1 </a:t>
            </a:r>
            <a:r>
              <a:rPr lang="zh-CN" altLang="en-US" sz="2000">
                <a:solidFill>
                  <a:srgbClr val="9CC2F0"/>
                </a:solidFill>
                <a:sym typeface="+mn-ea"/>
              </a:rPr>
              <a:t>自主导航</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p:txBody>
      </p:sp>
      <p:sp>
        <p:nvSpPr>
          <p:cNvPr id="7" name="文本框 6"/>
          <p:cNvSpPr txBox="1"/>
          <p:nvPr/>
        </p:nvSpPr>
        <p:spPr>
          <a:xfrm>
            <a:off x="526415" y="1486535"/>
            <a:ext cx="266763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导航发展简介</a:t>
            </a:r>
            <a:endParaRPr lang="zh-CN" altLang="en-US" sz="1400">
              <a:solidFill>
                <a:srgbClr val="FFFF00"/>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自主导航问题的本质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自主导航工程化体系结构</a:t>
            </a:r>
            <a:endParaRPr lang="zh-CN" altLang="en-US" sz="1400" b="0">
              <a:solidFill>
                <a:schemeClr val="bg1"/>
              </a:solidFill>
              <a:latin typeface="+mn-ea"/>
            </a:endParaRPr>
          </a:p>
        </p:txBody>
      </p:sp>
      <p:sp>
        <p:nvSpPr>
          <p:cNvPr id="3" name="文本框 2"/>
          <p:cNvSpPr txBox="1"/>
          <p:nvPr/>
        </p:nvSpPr>
        <p:spPr>
          <a:xfrm>
            <a:off x="5635625" y="755650"/>
            <a:ext cx="2185670" cy="922020"/>
          </a:xfrm>
          <a:prstGeom prst="rect">
            <a:avLst/>
          </a:prstGeom>
          <a:noFill/>
        </p:spPr>
        <p:txBody>
          <a:bodyPr wrap="square" rtlCol="0">
            <a:spAutoFit/>
          </a:bodyPr>
          <a:p>
            <a:pPr>
              <a:lnSpc>
                <a:spcPct val="150000"/>
              </a:lnSpc>
            </a:pPr>
            <a:r>
              <a:rPr lang="zh-CN" altLang="en-US">
                <a:solidFill>
                  <a:srgbClr val="FFFF00"/>
                </a:solidFill>
              </a:rPr>
              <a:t>哺乳动物如何导航</a:t>
            </a:r>
            <a:endParaRPr lang="zh-CN" altLang="en-US">
              <a:solidFill>
                <a:srgbClr val="FFFF00"/>
              </a:solidFill>
            </a:endParaRPr>
          </a:p>
          <a:p>
            <a:pPr algn="l">
              <a:lnSpc>
                <a:spcPct val="150000"/>
              </a:lnSpc>
            </a:pPr>
            <a:r>
              <a:rPr lang="zh-CN" altLang="en-US">
                <a:solidFill>
                  <a:srgbClr val="FFFF00"/>
                </a:solidFill>
              </a:rPr>
              <a:t>（海马</a:t>
            </a:r>
            <a:r>
              <a:rPr lang="en-US" altLang="zh-CN">
                <a:solidFill>
                  <a:srgbClr val="FFFF00"/>
                </a:solidFill>
              </a:rPr>
              <a:t>-</a:t>
            </a:r>
            <a:r>
              <a:rPr lang="zh-CN" altLang="en-US">
                <a:solidFill>
                  <a:srgbClr val="FFFF00"/>
                </a:solidFill>
              </a:rPr>
              <a:t>内嗅皮层）</a:t>
            </a:r>
            <a:endParaRPr lang="zh-CN" altLang="en-US">
              <a:solidFill>
                <a:srgbClr val="FFFF00"/>
              </a:solidFill>
            </a:endParaRPr>
          </a:p>
        </p:txBody>
      </p:sp>
      <p:pic>
        <p:nvPicPr>
          <p:cNvPr id="4" name="图片 3"/>
          <p:cNvPicPr>
            <a:picLocks noChangeAspect="1"/>
          </p:cNvPicPr>
          <p:nvPr/>
        </p:nvPicPr>
        <p:blipFill>
          <a:blip r:embed="rId6"/>
          <a:stretch>
            <a:fillRect/>
          </a:stretch>
        </p:blipFill>
        <p:spPr>
          <a:xfrm>
            <a:off x="3778250" y="1813560"/>
            <a:ext cx="5734050" cy="3048000"/>
          </a:xfrm>
          <a:prstGeom prst="rect">
            <a:avLst/>
          </a:prstGeom>
        </p:spPr>
      </p:pic>
      <p:sp>
        <p:nvSpPr>
          <p:cNvPr id="5" name="文本框 4"/>
          <p:cNvSpPr txBox="1"/>
          <p:nvPr/>
        </p:nvSpPr>
        <p:spPr>
          <a:xfrm>
            <a:off x="5059680" y="4997450"/>
            <a:ext cx="3336925" cy="337185"/>
          </a:xfrm>
          <a:prstGeom prst="rect">
            <a:avLst/>
          </a:prstGeom>
          <a:noFill/>
        </p:spPr>
        <p:txBody>
          <a:bodyPr wrap="square" rtlCol="0">
            <a:spAutoFit/>
          </a:bodyPr>
          <a:p>
            <a:r>
              <a:rPr lang="en-US" altLang="zh-CN" sz="1600">
                <a:solidFill>
                  <a:srgbClr val="FFFF00"/>
                </a:solidFill>
              </a:rPr>
              <a:t>2014 </a:t>
            </a:r>
            <a:r>
              <a:rPr lang="zh-CN" altLang="en-US" sz="1600">
                <a:solidFill>
                  <a:srgbClr val="FFFF00"/>
                </a:solidFill>
              </a:rPr>
              <a:t>年诺贝尔生理学或医学奖得主</a:t>
            </a:r>
            <a:endParaRPr lang="zh-CN" altLang="en-US" sz="1600">
              <a:solidFill>
                <a:srgbClr val="FFFF00"/>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50044794,21557378],&quot;65&quot;:[20205081]}"/>
</p:tagLst>
</file>

<file path=ppt/tags/tag12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3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4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5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picid" val="{c0903deb-3a51-484b-9a55-ca8a9036c67d}"/>
  <p:tag name="KSO_WM_UNIT_PLACING_PICTURE_USER_VIEWPORT" val="{&quot;height&quot;:3114,&quot;width&quot;:3137}"/>
</p:tagLst>
</file>

<file path=ppt/tags/tag192.xml><?xml version="1.0" encoding="utf-8"?>
<p:tagLst xmlns:p="http://schemas.openxmlformats.org/presentationml/2006/main">
  <p:tag name="picid" val="{68a009cd-26d1-4fe3-b317-ba62940a2f26}"/>
</p:tagLst>
</file>

<file path=ppt/tags/tag193.xml><?xml version="1.0" encoding="utf-8"?>
<p:tagLst xmlns:p="http://schemas.openxmlformats.org/presentationml/2006/main">
  <p:tag name="picid" val="{2afd03f5-d5f8-43c0-b5e8-a445fd4d971e}"/>
  <p:tag name="KSO_WM_UNIT_PLACING_PICTURE_USER_VIEWPORT" val="{&quot;height&quot;:3114,&quot;width&quot;:3953}"/>
</p:tagLst>
</file>

<file path=ppt/tags/tag194.xml><?xml version="1.0" encoding="utf-8"?>
<p:tagLst xmlns:p="http://schemas.openxmlformats.org/presentationml/2006/main">
  <p:tag name="picid" val="{e79211a1-9a8b-4a60-aaba-5acd9d42bfb3}"/>
  <p:tag name="KSO_WM_UNIT_PLACING_PICTURE_USER_VIEWPORT" val="{&quot;height&quot;:3113,&quot;width&quot;:4083}"/>
</p:tagLst>
</file>

<file path=ppt/tags/tag195.xml><?xml version="1.0" encoding="utf-8"?>
<p:tagLst xmlns:p="http://schemas.openxmlformats.org/presentationml/2006/main">
  <p:tag name="picid" val="{0d388a09-547f-47ec-8aed-4f76c2ce3c1e}"/>
  <p:tag name="KSO_WM_UNIT_PLACING_PICTURE_USER_VIEWPORT" val="{&quot;height&quot;:10035,&quot;width&quot;:18780}"/>
</p:tagLst>
</file>

<file path=ppt/tags/tag1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1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picid" val="{0ad60d13-1936-4185-9b56-8f80d4f9e2f4}"/>
</p:tagLst>
</file>

<file path=ppt/tags/tag2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9.xml><?xml version="1.0" encoding="utf-8"?>
<p:tagLst xmlns:p="http://schemas.openxmlformats.org/presentationml/2006/main">
  <p:tag name="picid" val="{b5b763d0-6657-426b-828f-ce90a92f0bd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icid" val="{5a45e73e-0769-45c6-81ff-d971ac1d99f0}"/>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8.xml><?xml version="1.0" encoding="utf-8"?>
<p:tagLst xmlns:p="http://schemas.openxmlformats.org/presentationml/2006/main">
  <p:tag name="picid" val="{b5b763d0-6657-426b-828f-ce90a92f0bd3}"/>
</p:tagLst>
</file>

<file path=ppt/tags/tag219.xml><?xml version="1.0" encoding="utf-8"?>
<p:tagLst xmlns:p="http://schemas.openxmlformats.org/presentationml/2006/main">
  <p:tag name="picid" val="{bd189ecb-1e60-43f6-a826-33b49738d94c}"/>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icid" val="{caf89ccd-8388-476b-b4cd-cde52b276b19}"/>
</p:tagLst>
</file>

<file path=ppt/tags/tag2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8.xml><?xml version="1.0" encoding="utf-8"?>
<p:tagLst xmlns:p="http://schemas.openxmlformats.org/presentationml/2006/main">
  <p:tag name="picid" val="{ba9e2e7a-63ba-4cc3-8175-c37f94da7748}"/>
</p:tagLst>
</file>

<file path=ppt/tags/tag229.xml><?xml version="1.0" encoding="utf-8"?>
<p:tagLst xmlns:p="http://schemas.openxmlformats.org/presentationml/2006/main">
  <p:tag name="picid" val="{bc4c1ed1-874b-4ece-98b9-db476ab4e24d}"/>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3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7.xml><?xml version="1.0" encoding="utf-8"?>
<p:tagLst xmlns:p="http://schemas.openxmlformats.org/presentationml/2006/main">
  <p:tag name="picid" val="{f7b01196-d225-42f3-a650-f06ca5ff52a8}"/>
</p:tagLst>
</file>

<file path=ppt/tags/tag2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3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5.xml><?xml version="1.0" encoding="utf-8"?>
<p:tagLst xmlns:p="http://schemas.openxmlformats.org/presentationml/2006/main">
  <p:tag name="picid" val="{3bb3e2bc-35f8-4fca-a4b3-a8d11ea01dac}"/>
</p:tagLst>
</file>

<file path=ppt/tags/tag2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2.xml><?xml version="1.0" encoding="utf-8"?>
<p:tagLst xmlns:p="http://schemas.openxmlformats.org/presentationml/2006/main">
  <p:tag name="picid" val="{540e7b3d-18f5-4936-8c17-4dd6ffb7ec5d}"/>
</p:tagLst>
</file>

<file path=ppt/tags/tag253.xml><?xml version="1.0" encoding="utf-8"?>
<p:tagLst xmlns:p="http://schemas.openxmlformats.org/presentationml/2006/main">
  <p:tag name="picid" val="{4f5b61b4-c687-42f0-b009-b2f202b32d4a}"/>
</p:tagLst>
</file>

<file path=ppt/tags/tag2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5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5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1.xml><?xml version="1.0" encoding="utf-8"?>
<p:tagLst xmlns:p="http://schemas.openxmlformats.org/presentationml/2006/main">
  <p:tag name="picid" val="{b2484caf-a451-428b-b99e-525717867c6e}"/>
</p:tagLst>
</file>

<file path=ppt/tags/tag262.xml><?xml version="1.0" encoding="utf-8"?>
<p:tagLst xmlns:p="http://schemas.openxmlformats.org/presentationml/2006/main">
  <p:tag name="picid" val="{c1a9882a-942e-4f09-aecf-d7dbb9066446}"/>
</p:tagLst>
</file>

<file path=ppt/tags/tag263.xml><?xml version="1.0" encoding="utf-8"?>
<p:tagLst xmlns:p="http://schemas.openxmlformats.org/presentationml/2006/main">
  <p:tag name="picid" val="{deb34819-c2d7-48fd-9683-f275f8629741}"/>
</p:tagLst>
</file>

<file path=ppt/tags/tag264.xml><?xml version="1.0" encoding="utf-8"?>
<p:tagLst xmlns:p="http://schemas.openxmlformats.org/presentationml/2006/main">
  <p:tag name="picid" val="{e90cbb29-a266-49c7-b5f9-f41bf03f1603}"/>
</p:tagLst>
</file>

<file path=ppt/tags/tag265.xml><?xml version="1.0" encoding="utf-8"?>
<p:tagLst xmlns:p="http://schemas.openxmlformats.org/presentationml/2006/main">
  <p:tag name="picid" val="{70e9223d-1cbb-448c-b408-35af6e15e79c}"/>
</p:tagLst>
</file>

<file path=ppt/tags/tag2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2.xml><?xml version="1.0" encoding="utf-8"?>
<p:tagLst xmlns:p="http://schemas.openxmlformats.org/presentationml/2006/main">
  <p:tag name="picid" val="{1017769a-c960-4d7a-87b6-ad6411a1196c}"/>
</p:tagLst>
</file>

<file path=ppt/tags/tag273.xml><?xml version="1.0" encoding="utf-8"?>
<p:tagLst xmlns:p="http://schemas.openxmlformats.org/presentationml/2006/main">
  <p:tag name="picid" val="{b3657a87-a34b-404f-be57-391fd395cacf}"/>
</p:tagLst>
</file>

<file path=ppt/tags/tag274.xml><?xml version="1.0" encoding="utf-8"?>
<p:tagLst xmlns:p="http://schemas.openxmlformats.org/presentationml/2006/main">
  <p:tag name="picid" val="{be5bbd00-7d93-45a9-aa07-d5c4a1d0b20c}"/>
</p:tagLst>
</file>

<file path=ppt/tags/tag275.xml><?xml version="1.0" encoding="utf-8"?>
<p:tagLst xmlns:p="http://schemas.openxmlformats.org/presentationml/2006/main">
  <p:tag name="picid" val="{7012bfd8-11f7-4c48-aa10-2468e1191a78}"/>
</p:tagLst>
</file>

<file path=ppt/tags/tag276.xml><?xml version="1.0" encoding="utf-8"?>
<p:tagLst xmlns:p="http://schemas.openxmlformats.org/presentationml/2006/main">
  <p:tag name="picid" val="{480bccc6-4589-4ff2-a75f-c33eac4a47a1}"/>
</p:tagLst>
</file>

<file path=ppt/tags/tag2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7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8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picid" val="{bc74b68d-933e-46b1-804d-37a8faa25545}"/>
</p:tagLst>
</file>

<file path=ppt/tags/tag2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9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icid" val="{89f8aea3-224e-4482-a9ea-c6d00a71d9a8}"/>
</p:tagLst>
</file>

<file path=ppt/tags/tag301.xml><?xml version="1.0" encoding="utf-8"?>
<p:tagLst xmlns:p="http://schemas.openxmlformats.org/presentationml/2006/main">
  <p:tag name="picid" val="{efec4150-8fb6-4414-a104-3a3ca21042f1}"/>
</p:tagLst>
</file>

<file path=ppt/tags/tag302.xml><?xml version="1.0" encoding="utf-8"?>
<p:tagLst xmlns:p="http://schemas.openxmlformats.org/presentationml/2006/main">
  <p:tag name="picid" val="{e9ecd60f-c82d-40ac-a8de-bc98c0f700e1}"/>
</p:tagLst>
</file>

<file path=ppt/tags/tag303.xml><?xml version="1.0" encoding="utf-8"?>
<p:tagLst xmlns:p="http://schemas.openxmlformats.org/presentationml/2006/main">
  <p:tag name="picid" val="{410eff26-7076-4d26-9334-7638aa3f2769}"/>
</p:tagLst>
</file>

<file path=ppt/tags/tag3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picid" val="{551360f9-a415-4bed-a3e3-38d1e90b7a4f}"/>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picid" val="{e1d68b30-09d2-430c-aa65-5bb2ff82d4d0}"/>
</p:tagLst>
</file>

<file path=ppt/tags/tag311.xml><?xml version="1.0" encoding="utf-8"?>
<p:tagLst xmlns:p="http://schemas.openxmlformats.org/presentationml/2006/main">
  <p:tag name="picid" val="{476c86b3-431b-4272-8464-1dd835b9eb36}"/>
</p:tagLst>
</file>

<file path=ppt/tags/tag312.xml><?xml version="1.0" encoding="utf-8"?>
<p:tagLst xmlns:p="http://schemas.openxmlformats.org/presentationml/2006/main">
  <p:tag name="picid" val="{4a629d6f-152a-43ec-80a7-e0bc562fed7b}"/>
</p:tagLst>
</file>

<file path=ppt/tags/tag3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1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picid" val="{c4765bd4-9470-4e14-9811-e5a889ca0c70}"/>
</p:tagLst>
</file>

<file path=ppt/tags/tag319.xml><?xml version="1.0" encoding="utf-8"?>
<p:tagLst xmlns:p="http://schemas.openxmlformats.org/presentationml/2006/main">
  <p:tag name="picid" val="{ca9fd7fc-4bd6-4dbb-ae65-3c07becf79db}"/>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2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picid" val="{53d45bb6-e483-4660-9a20-b08efb2c6f4e}"/>
</p:tagLst>
</file>

<file path=ppt/tags/tag3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2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33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picid" val="{f4db3309-795c-440c-a656-3bfdabc2762c}"/>
</p:tagLst>
</file>

<file path=ppt/tags/tag343.xml><?xml version="1.0" encoding="utf-8"?>
<p:tagLst xmlns:p="http://schemas.openxmlformats.org/presentationml/2006/main">
  <p:tag name="picid" val="{63152cb4-df55-4068-8e69-e55dbc5c40dc}"/>
</p:tagLst>
</file>

<file path=ppt/tags/tag3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4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picid" val="{a106c1c1-6d29-46df-a408-999554561e5b}"/>
</p:tagLst>
</file>

<file path=ppt/tags/tag351.xml><?xml version="1.0" encoding="utf-8"?>
<p:tagLst xmlns:p="http://schemas.openxmlformats.org/presentationml/2006/main">
  <p:tag name="picid" val="{24c816bf-23da-492d-87e7-1c9ab89ee76f}"/>
</p:tagLst>
</file>

<file path=ppt/tags/tag3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4.xml><?xml version="1.0" encoding="utf-8"?>
<p:tagLst xmlns:p="http://schemas.openxmlformats.org/presentationml/2006/main">
  <p:tag name="picid" val="{41ba26a7-62fe-43d7-b74d-13312f359a4a}"/>
</p:tagLst>
</file>

<file path=ppt/tags/tag3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5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1.xml><?xml version="1.0" encoding="utf-8"?>
<p:tagLst xmlns:p="http://schemas.openxmlformats.org/presentationml/2006/main">
  <p:tag name="picid" val="{3ca10c5e-f81b-422e-88dc-5fc5169c0c0f}"/>
</p:tagLst>
</file>

<file path=ppt/tags/tag362.xml><?xml version="1.0" encoding="utf-8"?>
<p:tagLst xmlns:p="http://schemas.openxmlformats.org/presentationml/2006/main">
  <p:tag name="picid" val="{a6b7dc89-936d-49a4-b22c-c055db096298}"/>
</p:tagLst>
</file>

<file path=ppt/tags/tag363.xml><?xml version="1.0" encoding="utf-8"?>
<p:tagLst xmlns:p="http://schemas.openxmlformats.org/presentationml/2006/main">
  <p:tag name="picid" val="{2a39b4f7-ad98-4c73-8fae-a1c30b77f4a5}"/>
</p:tagLst>
</file>

<file path=ppt/tags/tag364.xml><?xml version="1.0" encoding="utf-8"?>
<p:tagLst xmlns:p="http://schemas.openxmlformats.org/presentationml/2006/main">
  <p:tag name="picid" val="{3717bba9-b105-42a7-92ab-b6a2e3528679}"/>
</p:tagLst>
</file>

<file path=ppt/tags/tag3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1.xml><?xml version="1.0" encoding="utf-8"?>
<p:tagLst xmlns:p="http://schemas.openxmlformats.org/presentationml/2006/main">
  <p:tag name="picid" val="{6dc527f1-7da7-4386-81eb-90a4b92ba25b}"/>
</p:tagLst>
</file>

<file path=ppt/tags/tag372.xml><?xml version="1.0" encoding="utf-8"?>
<p:tagLst xmlns:p="http://schemas.openxmlformats.org/presentationml/2006/main">
  <p:tag name="picid" val="{6c1b7c75-1e2e-4136-8f46-1834f4168b55}"/>
</p:tagLst>
</file>

<file path=ppt/tags/tag3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7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7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9.xml><?xml version="1.0" encoding="utf-8"?>
<p:tagLst xmlns:p="http://schemas.openxmlformats.org/presentationml/2006/main">
  <p:tag name="picid" val="{2ba2d8ac-ecb9-480e-b0fa-9feb12b60d5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picid" val="{1d850758-239a-42e5-aaad-5a0ccdb717c2}"/>
</p:tagLst>
</file>

<file path=ppt/tags/tag381.xml><?xml version="1.0" encoding="utf-8"?>
<p:tagLst xmlns:p="http://schemas.openxmlformats.org/presentationml/2006/main">
  <p:tag name="picid" val="{fc03f456-198a-48d3-9257-d9deb2f4d7f5}"/>
</p:tagLst>
</file>

<file path=ppt/tags/tag3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8.xml><?xml version="1.0" encoding="utf-8"?>
<p:tagLst xmlns:p="http://schemas.openxmlformats.org/presentationml/2006/main">
  <p:tag name="picid" val="{7301fb0f-2ac6-4541-9ba3-96fb95059c72}"/>
</p:tagLst>
</file>

<file path=ppt/tags/tag3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picid" val="{3efd5df3-33b1-4675-b874-4a21c2725529}"/>
</p:tagLst>
</file>

<file path=ppt/tags/tag395.xml><?xml version="1.0" encoding="utf-8"?>
<p:tagLst xmlns:p="http://schemas.openxmlformats.org/presentationml/2006/main">
  <p:tag name="picid" val="{7d977b29-7402-4bb3-9ba1-775b8fedd1e9}"/>
</p:tagLst>
</file>

<file path=ppt/tags/tag396.xml><?xml version="1.0" encoding="utf-8"?>
<p:tagLst xmlns:p="http://schemas.openxmlformats.org/presentationml/2006/main">
  <p:tag name="picid" val="{1c2c9ba1-66e1-4543-b120-e605cb9bdb8d}"/>
</p:tagLst>
</file>

<file path=ppt/tags/tag397.xml><?xml version="1.0" encoding="utf-8"?>
<p:tagLst xmlns:p="http://schemas.openxmlformats.org/presentationml/2006/main">
  <p:tag name="picid" val="{df900e66-49f6-4a7c-8d44-585e0b2833fc}"/>
</p:tagLst>
</file>

<file path=ppt/tags/tag398.xml><?xml version="1.0" encoding="utf-8"?>
<p:tagLst xmlns:p="http://schemas.openxmlformats.org/presentationml/2006/main">
  <p:tag name="picid" val="{f15f771f-28e6-449b-9793-43bee78db3ae}"/>
</p:tagLst>
</file>

<file path=ppt/tags/tag3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picid" val="{3efd5df3-33b1-4675-b874-4a21c2725529}"/>
</p:tagLst>
</file>

<file path=ppt/tags/tag405.xml><?xml version="1.0" encoding="utf-8"?>
<p:tagLst xmlns:p="http://schemas.openxmlformats.org/presentationml/2006/main">
  <p:tag name="picid" val="{887dfdaa-3dd8-4b0e-9d1f-a5b333c5184e}"/>
</p:tagLst>
</file>

<file path=ppt/tags/tag4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4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picid" val="{3efd5df3-33b1-4675-b874-4a21c2725529}"/>
</p:tagLst>
</file>

<file path=ppt/tags/tag4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 name="resource_record_key" val="{&quot;10&quot;:[20288518,3636661],&quot;65&quot;:[20205081]}"/>
</p:tagLst>
</file>

<file path=ppt/tags/tag4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1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19.xml><?xml version="1.0" encoding="utf-8"?>
<p:tagLst xmlns:p="http://schemas.openxmlformats.org/presentationml/2006/main">
  <p:tag name="COMMONDATA" val="eyJoZGlkIjoiOWYxMzdiMzlkOTg3NDY4NzhiNDg4YWUyODc4NjdlZDcifQ=="/>
  <p:tag name="KSO_WPP_MARK_KEY" val="04e43911-1418-414f-824d-f83894894f4a"/>
  <p:tag name="commondata" val="eyJoZGlkIjoiMWZlNzZhMGMwNzg2MGYyYzA5ZDYyMjI1ZGIzOGUyZjQifQ=="/>
  <p:tag name="resource_record_key" val="{&quot;10&quot;:[50044794,21557378,20288518,3636661],&quot;65&quot;:[2020508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7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12482</Words>
  <Application>WPS 演示</Application>
  <PresentationFormat>宽屏</PresentationFormat>
  <Paragraphs>1401</Paragraphs>
  <Slides>54</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46</vt:i4>
      </vt:variant>
      <vt:variant>
        <vt:lpstr>幻灯片标题</vt:lpstr>
      </vt:variant>
      <vt:variant>
        <vt:i4>54</vt:i4>
      </vt:variant>
    </vt:vector>
  </HeadingPairs>
  <TitlesOfParts>
    <vt:vector size="111" baseType="lpstr">
      <vt:lpstr>Arial</vt:lpstr>
      <vt:lpstr>宋体</vt:lpstr>
      <vt:lpstr>Wingdings</vt:lpstr>
      <vt:lpstr>微软雅黑</vt:lpstr>
      <vt:lpstr>Wingdings</vt:lpstr>
      <vt:lpstr>Times New Roman</vt:lpstr>
      <vt:lpstr>黑体</vt:lpstr>
      <vt:lpstr>Calibri</vt:lpstr>
      <vt:lpstr>Arial Unicode MS</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第10章：其他SLAM系统 </vt:lpstr>
      <vt:lpstr>本书内容安排</vt:lpstr>
      <vt:lpstr>其他SLAM系统具体指什么？</vt:lpstr>
      <vt:lpstr>其他SLAM系统具体指什么？</vt:lpstr>
      <vt:lpstr>自主导航，为什么很难？</vt:lpstr>
      <vt:lpstr>自主导航，为什么很难？</vt:lpstr>
      <vt:lpstr>内容概要</vt:lpstr>
      <vt:lpstr>10.1 RTABMAP算法</vt:lpstr>
      <vt:lpstr>11.1 自主导航</vt:lpstr>
      <vt:lpstr>11.1 自主导航</vt:lpstr>
      <vt:lpstr>11.1 自主导航</vt:lpstr>
      <vt:lpstr>11.1 自主导航</vt:lpstr>
      <vt:lpstr>11.1 自主导航</vt:lpstr>
      <vt:lpstr>内容概要</vt:lpstr>
      <vt:lpstr>11.1 自主导航</vt:lpstr>
      <vt:lpstr>11.2 环境感知</vt:lpstr>
      <vt:lpstr>11.2 环境感知</vt:lpstr>
      <vt:lpstr>11.2 环境感知</vt:lpstr>
      <vt:lpstr>11.2 环境感知</vt:lpstr>
      <vt:lpstr>11.2 环境感知</vt:lpstr>
      <vt:lpstr>11.2 环境感知</vt:lpstr>
      <vt:lpstr>11.2 环境感知</vt:lpstr>
      <vt:lpstr>11.2 环境感知</vt:lpstr>
      <vt:lpstr>内容概要</vt:lpstr>
      <vt:lpstr>11.2 环境感知</vt:lpstr>
      <vt:lpstr>11.3 路径规划</vt:lpstr>
      <vt:lpstr>11.3 路径规划</vt:lpstr>
      <vt:lpstr>11.3 路径规划</vt:lpstr>
      <vt:lpstr>11.3 路径规划</vt:lpstr>
      <vt:lpstr>11.3 路径规划</vt:lpstr>
      <vt:lpstr>11.3 路径规划</vt:lpstr>
      <vt:lpstr>11.3 路径规划</vt:lpstr>
      <vt:lpstr>11.3 路径规划</vt:lpstr>
      <vt:lpstr>11.3 路径规划</vt:lpstr>
      <vt:lpstr>11.3 路径规划</vt:lpstr>
      <vt:lpstr>11.3 路径规划</vt:lpstr>
      <vt:lpstr>内容概要</vt:lpstr>
      <vt:lpstr>11.3 路径规划</vt:lpstr>
      <vt:lpstr>11.4 运动控制</vt:lpstr>
      <vt:lpstr>11.4 运动控制</vt:lpstr>
      <vt:lpstr>11.4 运动控制</vt:lpstr>
      <vt:lpstr>内容概要</vt:lpstr>
      <vt:lpstr>11.4 运动控制</vt:lpstr>
      <vt:lpstr>11.5 强化学习与自主导航</vt:lpstr>
      <vt:lpstr>11.5 强化学习与自主导航</vt:lpstr>
      <vt:lpstr>11.5 强化学习与自主导航</vt:lpstr>
      <vt:lpstr>11.5 强化学习与自主导航</vt:lpstr>
      <vt:lpstr>11.5 强化学习与自主导航</vt:lpstr>
      <vt:lpstr>11.5 强化学习与自主导航</vt:lpstr>
      <vt:lpstr>11.5 强化学习与自主导航</vt:lpstr>
      <vt:lpstr>11.5 强化学习与自主导航</vt:lpstr>
      <vt:lpstr>11.5 强化学习与自主导航</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小小虎蚜</cp:lastModifiedBy>
  <cp:revision>2240</cp:revision>
  <dcterms:created xsi:type="dcterms:W3CDTF">2019-06-19T02:08:00Z</dcterms:created>
  <dcterms:modified xsi:type="dcterms:W3CDTF">2024-12-14T23:01:48Z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666800C72B1842E3919A710CF4E6926B</vt:lpwstr>
  </property>
</Properties>
</file>